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500" r:id="rId1"/>
  </p:sldMasterIdLst>
  <p:notesMasterIdLst>
    <p:notesMasterId r:id="rId58"/>
  </p:notesMasterIdLst>
  <p:handoutMasterIdLst>
    <p:handoutMasterId r:id="rId59"/>
  </p:handoutMasterIdLst>
  <p:sldIdLst>
    <p:sldId id="256" r:id="rId2"/>
    <p:sldId id="302" r:id="rId3"/>
    <p:sldId id="330" r:id="rId4"/>
    <p:sldId id="371" r:id="rId5"/>
    <p:sldId id="331" r:id="rId6"/>
    <p:sldId id="343" r:id="rId7"/>
    <p:sldId id="357" r:id="rId8"/>
    <p:sldId id="372" r:id="rId9"/>
    <p:sldId id="352" r:id="rId10"/>
    <p:sldId id="347" r:id="rId11"/>
    <p:sldId id="349" r:id="rId12"/>
    <p:sldId id="353" r:id="rId13"/>
    <p:sldId id="355" r:id="rId14"/>
    <p:sldId id="354" r:id="rId15"/>
    <p:sldId id="338" r:id="rId16"/>
    <p:sldId id="258" r:id="rId17"/>
    <p:sldId id="262" r:id="rId18"/>
    <p:sldId id="358" r:id="rId19"/>
    <p:sldId id="359" r:id="rId20"/>
    <p:sldId id="266" r:id="rId21"/>
    <p:sldId id="269" r:id="rId22"/>
    <p:sldId id="303" r:id="rId23"/>
    <p:sldId id="361" r:id="rId24"/>
    <p:sldId id="360" r:id="rId25"/>
    <p:sldId id="364" r:id="rId26"/>
    <p:sldId id="365" r:id="rId27"/>
    <p:sldId id="274" r:id="rId28"/>
    <p:sldId id="275" r:id="rId29"/>
    <p:sldId id="276" r:id="rId30"/>
    <p:sldId id="260" r:id="rId31"/>
    <p:sldId id="374" r:id="rId32"/>
    <p:sldId id="375" r:id="rId33"/>
    <p:sldId id="376" r:id="rId34"/>
    <p:sldId id="377" r:id="rId35"/>
    <p:sldId id="378" r:id="rId36"/>
    <p:sldId id="379" r:id="rId37"/>
    <p:sldId id="380" r:id="rId38"/>
    <p:sldId id="381" r:id="rId39"/>
    <p:sldId id="382" r:id="rId40"/>
    <p:sldId id="383" r:id="rId41"/>
    <p:sldId id="384" r:id="rId42"/>
    <p:sldId id="314" r:id="rId43"/>
    <p:sldId id="386" r:id="rId44"/>
    <p:sldId id="387" r:id="rId45"/>
    <p:sldId id="388" r:id="rId46"/>
    <p:sldId id="389" r:id="rId47"/>
    <p:sldId id="366" r:id="rId48"/>
    <p:sldId id="367" r:id="rId49"/>
    <p:sldId id="390" r:id="rId50"/>
    <p:sldId id="391" r:id="rId51"/>
    <p:sldId id="392" r:id="rId52"/>
    <p:sldId id="299" r:id="rId53"/>
    <p:sldId id="340" r:id="rId54"/>
    <p:sldId id="339" r:id="rId55"/>
    <p:sldId id="370" r:id="rId56"/>
    <p:sldId id="342" r:id="rId57"/>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6" userDrawn="1">
          <p15:clr>
            <a:srgbClr val="A4A3A4"/>
          </p15:clr>
        </p15:guide>
        <p15:guide id="3" pos="143" userDrawn="1">
          <p15:clr>
            <a:srgbClr val="A4A3A4"/>
          </p15:clr>
        </p15:guide>
        <p15:guide id="4" pos="7535" userDrawn="1">
          <p15:clr>
            <a:srgbClr val="A4A3A4"/>
          </p15:clr>
        </p15:guide>
        <p15:guide id="5"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2222"/>
    <a:srgbClr val="F3F3F3"/>
    <a:srgbClr val="721E1F"/>
    <a:srgbClr val="BE5440"/>
    <a:srgbClr val="781E23"/>
    <a:srgbClr val="BF5340"/>
    <a:srgbClr val="2D8652"/>
    <a:srgbClr val="62C6E5"/>
    <a:srgbClr val="E97845"/>
    <a:srgbClr val="5BB9D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69" autoAdjust="0"/>
    <p:restoredTop sz="95439" autoAdjust="0"/>
  </p:normalViewPr>
  <p:slideViewPr>
    <p:cSldViewPr snapToGrid="0" snapToObjects="1">
      <p:cViewPr varScale="1">
        <p:scale>
          <a:sx n="105" d="100"/>
          <a:sy n="105" d="100"/>
        </p:scale>
        <p:origin x="606" y="132"/>
      </p:cViewPr>
      <p:guideLst>
        <p:guide orient="horz" pos="696"/>
        <p:guide pos="143"/>
        <p:guide pos="7535"/>
        <p:guide orient="horz" pos="398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7C3C119-78A7-1246-8D8F-33AEF65602F7}" type="datetimeFigureOut">
              <a:rPr lang="en-US" smtClean="0"/>
              <a:pPr/>
              <a:t>10/26/2022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5C58E12-B52C-6D4C-AFCC-CA086959843D}" type="slidenum">
              <a:rPr lang="en-US" smtClean="0"/>
              <a:pPr/>
              <a:t>‹#›</a:t>
            </a:fld>
            <a:endParaRPr lang="en-US"/>
          </a:p>
        </p:txBody>
      </p:sp>
    </p:spTree>
    <p:extLst>
      <p:ext uri="{BB962C8B-B14F-4D97-AF65-F5344CB8AC3E}">
        <p14:creationId xmlns:p14="http://schemas.microsoft.com/office/powerpoint/2010/main" val="16586054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F682F0-DFDD-9D47-904F-863866E342F8}" type="datetimeFigureOut">
              <a:rPr lang="en-US" smtClean="0"/>
              <a:pPr/>
              <a:t>10/26/2022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DA54F2-9768-BB4D-944F-81B872D1A08B}" type="slidenum">
              <a:rPr lang="en-US" smtClean="0"/>
              <a:pPr/>
              <a:t>‹#›</a:t>
            </a:fld>
            <a:endParaRPr lang="en-US"/>
          </a:p>
        </p:txBody>
      </p:sp>
    </p:spTree>
    <p:extLst>
      <p:ext uri="{BB962C8B-B14F-4D97-AF65-F5344CB8AC3E}">
        <p14:creationId xmlns:p14="http://schemas.microsoft.com/office/powerpoint/2010/main" val="2642600740"/>
      </p:ext>
    </p:extLst>
  </p:cSld>
  <p:clrMap bg1="lt1" tx1="dk1" bg2="lt2" tx2="dk2" accent1="accent1" accent2="accent2" accent3="accent3" accent4="accent4" accent5="accent5" accent6="accent6" hlink="hlink" folHlink="folHlink"/>
  <p:notesStyle>
    <a:lvl1pPr marL="0" algn="l" defTabSz="609493" rtl="0" eaLnBrk="1" latinLnBrk="0" hangingPunct="1">
      <a:defRPr sz="1600" kern="1200">
        <a:solidFill>
          <a:schemeClr val="tx1"/>
        </a:solidFill>
        <a:latin typeface="+mn-lt"/>
        <a:ea typeface="+mn-ea"/>
        <a:cs typeface="+mn-cs"/>
      </a:defRPr>
    </a:lvl1pPr>
    <a:lvl2pPr marL="609493" algn="l" defTabSz="609493" rtl="0" eaLnBrk="1" latinLnBrk="0" hangingPunct="1">
      <a:defRPr sz="1600" kern="1200">
        <a:solidFill>
          <a:schemeClr val="tx1"/>
        </a:solidFill>
        <a:latin typeface="+mn-lt"/>
        <a:ea typeface="+mn-ea"/>
        <a:cs typeface="+mn-cs"/>
      </a:defRPr>
    </a:lvl2pPr>
    <a:lvl3pPr marL="1218987" algn="l" defTabSz="609493" rtl="0" eaLnBrk="1" latinLnBrk="0" hangingPunct="1">
      <a:defRPr sz="1600" kern="1200">
        <a:solidFill>
          <a:schemeClr val="tx1"/>
        </a:solidFill>
        <a:latin typeface="+mn-lt"/>
        <a:ea typeface="+mn-ea"/>
        <a:cs typeface="+mn-cs"/>
      </a:defRPr>
    </a:lvl3pPr>
    <a:lvl4pPr marL="1828480" algn="l" defTabSz="609493" rtl="0" eaLnBrk="1" latinLnBrk="0" hangingPunct="1">
      <a:defRPr sz="1600" kern="1200">
        <a:solidFill>
          <a:schemeClr val="tx1"/>
        </a:solidFill>
        <a:latin typeface="+mn-lt"/>
        <a:ea typeface="+mn-ea"/>
        <a:cs typeface="+mn-cs"/>
      </a:defRPr>
    </a:lvl4pPr>
    <a:lvl5pPr marL="2437973" algn="l" defTabSz="609493" rtl="0" eaLnBrk="1" latinLnBrk="0" hangingPunct="1">
      <a:defRPr sz="1600" kern="1200">
        <a:solidFill>
          <a:schemeClr val="tx1"/>
        </a:solidFill>
        <a:latin typeface="+mn-lt"/>
        <a:ea typeface="+mn-ea"/>
        <a:cs typeface="+mn-cs"/>
      </a:defRPr>
    </a:lvl5pPr>
    <a:lvl6pPr marL="3047467" algn="l" defTabSz="609493" rtl="0" eaLnBrk="1" latinLnBrk="0" hangingPunct="1">
      <a:defRPr sz="1600" kern="1200">
        <a:solidFill>
          <a:schemeClr val="tx1"/>
        </a:solidFill>
        <a:latin typeface="+mn-lt"/>
        <a:ea typeface="+mn-ea"/>
        <a:cs typeface="+mn-cs"/>
      </a:defRPr>
    </a:lvl6pPr>
    <a:lvl7pPr marL="3656960" algn="l" defTabSz="609493" rtl="0" eaLnBrk="1" latinLnBrk="0" hangingPunct="1">
      <a:defRPr sz="1600" kern="1200">
        <a:solidFill>
          <a:schemeClr val="tx1"/>
        </a:solidFill>
        <a:latin typeface="+mn-lt"/>
        <a:ea typeface="+mn-ea"/>
        <a:cs typeface="+mn-cs"/>
      </a:defRPr>
    </a:lvl7pPr>
    <a:lvl8pPr marL="4266453" algn="l" defTabSz="609493" rtl="0" eaLnBrk="1" latinLnBrk="0" hangingPunct="1">
      <a:defRPr sz="1600" kern="1200">
        <a:solidFill>
          <a:schemeClr val="tx1"/>
        </a:solidFill>
        <a:latin typeface="+mn-lt"/>
        <a:ea typeface="+mn-ea"/>
        <a:cs typeface="+mn-cs"/>
      </a:defRPr>
    </a:lvl8pPr>
    <a:lvl9pPr marL="4875947" algn="l" defTabSz="609493"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a:t>
            </a:fld>
            <a:endParaRPr lang="en-US"/>
          </a:p>
        </p:txBody>
      </p:sp>
    </p:spTree>
    <p:extLst>
      <p:ext uri="{BB962C8B-B14F-4D97-AF65-F5344CB8AC3E}">
        <p14:creationId xmlns:p14="http://schemas.microsoft.com/office/powerpoint/2010/main" val="1764876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a:t>
            </a:r>
          </a:p>
        </p:txBody>
      </p:sp>
      <p:sp>
        <p:nvSpPr>
          <p:cNvPr id="4" name="Slide Number Placeholder 3"/>
          <p:cNvSpPr>
            <a:spLocks noGrp="1"/>
          </p:cNvSpPr>
          <p:nvPr>
            <p:ph type="sldNum" sz="quarter" idx="10"/>
          </p:nvPr>
        </p:nvSpPr>
        <p:spPr/>
        <p:txBody>
          <a:bodyPr/>
          <a:lstStyle/>
          <a:p>
            <a:fld id="{4ADA54F2-9768-BB4D-944F-81B872D1A08B}" type="slidenum">
              <a:rPr lang="en-US" smtClean="0"/>
              <a:pPr/>
              <a:t>27</a:t>
            </a:fld>
            <a:endParaRPr lang="en-US"/>
          </a:p>
        </p:txBody>
      </p:sp>
    </p:spTree>
    <p:extLst>
      <p:ext uri="{BB962C8B-B14F-4D97-AF65-F5344CB8AC3E}">
        <p14:creationId xmlns:p14="http://schemas.microsoft.com/office/powerpoint/2010/main" val="1250734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28</a:t>
            </a:fld>
            <a:endParaRPr lang="en-US"/>
          </a:p>
        </p:txBody>
      </p:sp>
    </p:spTree>
    <p:extLst>
      <p:ext uri="{BB962C8B-B14F-4D97-AF65-F5344CB8AC3E}">
        <p14:creationId xmlns:p14="http://schemas.microsoft.com/office/powerpoint/2010/main" val="1275220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29</a:t>
            </a:fld>
            <a:endParaRPr lang="en-US"/>
          </a:p>
        </p:txBody>
      </p:sp>
    </p:spTree>
    <p:extLst>
      <p:ext uri="{BB962C8B-B14F-4D97-AF65-F5344CB8AC3E}">
        <p14:creationId xmlns:p14="http://schemas.microsoft.com/office/powerpoint/2010/main" val="492766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NASA's Earthdata Search application connects users to their data by making data search, discovery, and access available in one application.</a:t>
            </a:r>
          </a:p>
          <a:p>
            <a:endParaRPr lang="en-US" sz="1600" dirty="0"/>
          </a:p>
          <a:p>
            <a:r>
              <a:rPr lang="en-US" sz="1600" dirty="0"/>
              <a:t>Earthdata Search offers users the ability to search across disciplines and across DAACs.  It goes beyond offering the ordering and downloading of data by providing subsetting services as well.</a:t>
            </a:r>
          </a:p>
          <a:p>
            <a:endParaRPr lang="en-US" sz="1600" dirty="0"/>
          </a:p>
          <a:p>
            <a:r>
              <a:rPr lang="en-US" sz="1600" dirty="0"/>
              <a:t>For my last live demonstration of the day, I’ll go through the interface’s filtering options to hone a search for SMAP L3 Radiometer Global Daily 36 km EASE-Grid Soil Moisture (SPL3SMP), followed by a look at the ordering and subsetting options available.  </a:t>
            </a:r>
          </a:p>
          <a:p>
            <a:endParaRPr lang="en-US" sz="1600" dirty="0"/>
          </a:p>
          <a:p>
            <a:endParaRPr lang="en-US" sz="1600" dirty="0"/>
          </a:p>
          <a:p>
            <a:endParaRPr lang="en-US" sz="1600"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30</a:t>
            </a:fld>
            <a:endParaRPr lang="en-US"/>
          </a:p>
        </p:txBody>
      </p:sp>
    </p:spTree>
    <p:extLst>
      <p:ext uri="{BB962C8B-B14F-4D97-AF65-F5344CB8AC3E}">
        <p14:creationId xmlns:p14="http://schemas.microsoft.com/office/powerpoint/2010/main" val="926342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34</a:t>
            </a:fld>
            <a:endParaRPr lang="en-US"/>
          </a:p>
        </p:txBody>
      </p:sp>
    </p:spTree>
    <p:extLst>
      <p:ext uri="{BB962C8B-B14F-4D97-AF65-F5344CB8AC3E}">
        <p14:creationId xmlns:p14="http://schemas.microsoft.com/office/powerpoint/2010/main" val="169023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35</a:t>
            </a:fld>
            <a:endParaRPr lang="en-US"/>
          </a:p>
        </p:txBody>
      </p:sp>
    </p:spTree>
    <p:extLst>
      <p:ext uri="{BB962C8B-B14F-4D97-AF65-F5344CB8AC3E}">
        <p14:creationId xmlns:p14="http://schemas.microsoft.com/office/powerpoint/2010/main" val="1268817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36</a:t>
            </a:fld>
            <a:endParaRPr lang="en-US"/>
          </a:p>
        </p:txBody>
      </p:sp>
    </p:spTree>
    <p:extLst>
      <p:ext uri="{BB962C8B-B14F-4D97-AF65-F5344CB8AC3E}">
        <p14:creationId xmlns:p14="http://schemas.microsoft.com/office/powerpoint/2010/main" val="870605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40</a:t>
            </a:fld>
            <a:endParaRPr lang="en-US"/>
          </a:p>
        </p:txBody>
      </p:sp>
    </p:spTree>
    <p:extLst>
      <p:ext uri="{BB962C8B-B14F-4D97-AF65-F5344CB8AC3E}">
        <p14:creationId xmlns:p14="http://schemas.microsoft.com/office/powerpoint/2010/main" val="1044140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41</a:t>
            </a:fld>
            <a:endParaRPr lang="en-US"/>
          </a:p>
        </p:txBody>
      </p:sp>
    </p:spTree>
    <p:extLst>
      <p:ext uri="{BB962C8B-B14F-4D97-AF65-F5344CB8AC3E}">
        <p14:creationId xmlns:p14="http://schemas.microsoft.com/office/powerpoint/2010/main" val="961762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47</a:t>
            </a:fld>
            <a:endParaRPr lang="en-US"/>
          </a:p>
        </p:txBody>
      </p:sp>
    </p:spTree>
    <p:extLst>
      <p:ext uri="{BB962C8B-B14F-4D97-AF65-F5344CB8AC3E}">
        <p14:creationId xmlns:p14="http://schemas.microsoft.com/office/powerpoint/2010/main" val="220971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15</a:t>
            </a:fld>
            <a:endParaRPr lang="en-US"/>
          </a:p>
        </p:txBody>
      </p:sp>
    </p:spTree>
    <p:extLst>
      <p:ext uri="{BB962C8B-B14F-4D97-AF65-F5344CB8AC3E}">
        <p14:creationId xmlns:p14="http://schemas.microsoft.com/office/powerpoint/2010/main" val="1518232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52</a:t>
            </a:fld>
            <a:endParaRPr lang="en-US"/>
          </a:p>
        </p:txBody>
      </p:sp>
    </p:spTree>
    <p:extLst>
      <p:ext uri="{BB962C8B-B14F-4D97-AF65-F5344CB8AC3E}">
        <p14:creationId xmlns:p14="http://schemas.microsoft.com/office/powerpoint/2010/main" val="12950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53</a:t>
            </a:fld>
            <a:endParaRPr lang="en-US"/>
          </a:p>
        </p:txBody>
      </p:sp>
    </p:spTree>
    <p:extLst>
      <p:ext uri="{BB962C8B-B14F-4D97-AF65-F5344CB8AC3E}">
        <p14:creationId xmlns:p14="http://schemas.microsoft.com/office/powerpoint/2010/main" val="2125582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54</a:t>
            </a:fld>
            <a:endParaRPr lang="en-US"/>
          </a:p>
        </p:txBody>
      </p:sp>
    </p:spTree>
    <p:extLst>
      <p:ext uri="{BB962C8B-B14F-4D97-AF65-F5344CB8AC3E}">
        <p14:creationId xmlns:p14="http://schemas.microsoft.com/office/powerpoint/2010/main" val="190564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The NASA National Snow and Ice Data Center (NSIDC) Distributed Active Archive Center (DAAC) is one of twelve NASA Earth Observing System Data and Information System (EOSDIS) DAACs that manage, archive and distribute Earth Science data as part of NASA's Earth Science Data Systems Program. </a:t>
            </a:r>
          </a:p>
          <a:p>
            <a:endParaRPr lang="en-US" sz="1600" dirty="0"/>
          </a:p>
          <a:p>
            <a:r>
              <a:rPr lang="en-US" sz="1600" dirty="0"/>
              <a:t>We distribute nearly 500 NASA data sets, primarily focused on the cryosphere.  After introducing you to NASA’s Worldview and Earthdata Search, I’ll take you on a tour of NSIDC’s Scientific Data Search where I’ll demonstrate how to access and find detailed information about SMAP data.</a:t>
            </a:r>
          </a:p>
          <a:p>
            <a:endParaRPr lang="en-US" sz="1600" dirty="0"/>
          </a:p>
          <a:p>
            <a:endParaRPr lang="en-US" sz="1600" dirty="0"/>
          </a:p>
          <a:p>
            <a:endParaRPr lang="en-US" sz="1600"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16</a:t>
            </a:fld>
            <a:endParaRPr lang="en-US"/>
          </a:p>
        </p:txBody>
      </p:sp>
    </p:spTree>
    <p:extLst>
      <p:ext uri="{BB962C8B-B14F-4D97-AF65-F5344CB8AC3E}">
        <p14:creationId xmlns:p14="http://schemas.microsoft.com/office/powerpoint/2010/main" val="43733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17</a:t>
            </a:fld>
            <a:endParaRPr lang="en-US"/>
          </a:p>
        </p:txBody>
      </p:sp>
    </p:spTree>
    <p:extLst>
      <p:ext uri="{BB962C8B-B14F-4D97-AF65-F5344CB8AC3E}">
        <p14:creationId xmlns:p14="http://schemas.microsoft.com/office/powerpoint/2010/main" val="194024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18</a:t>
            </a:fld>
            <a:endParaRPr lang="en-US"/>
          </a:p>
        </p:txBody>
      </p:sp>
    </p:spTree>
    <p:extLst>
      <p:ext uri="{BB962C8B-B14F-4D97-AF65-F5344CB8AC3E}">
        <p14:creationId xmlns:p14="http://schemas.microsoft.com/office/powerpoint/2010/main" val="1439929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20</a:t>
            </a:fld>
            <a:endParaRPr lang="en-US"/>
          </a:p>
        </p:txBody>
      </p:sp>
    </p:spTree>
    <p:extLst>
      <p:ext uri="{BB962C8B-B14F-4D97-AF65-F5344CB8AC3E}">
        <p14:creationId xmlns:p14="http://schemas.microsoft.com/office/powerpoint/2010/main" val="1845510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21</a:t>
            </a:fld>
            <a:endParaRPr lang="en-US"/>
          </a:p>
        </p:txBody>
      </p:sp>
    </p:spTree>
    <p:extLst>
      <p:ext uri="{BB962C8B-B14F-4D97-AF65-F5344CB8AC3E}">
        <p14:creationId xmlns:p14="http://schemas.microsoft.com/office/powerpoint/2010/main" val="2040597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NASA’s Worldview provides you with the ability to interactively browse global, full-resolution satellite imagery and download the underlying data and image files. </a:t>
            </a:r>
          </a:p>
          <a:p>
            <a:endParaRPr lang="en-US" sz="1600" dirty="0"/>
          </a:p>
          <a:p>
            <a:r>
              <a:rPr lang="en-US" sz="1600" dirty="0"/>
              <a:t>It uses the Global Imagery Browse Services (GIBS) to rapidly retrieve imagery for this interactive browsing experience.</a:t>
            </a:r>
          </a:p>
          <a:p>
            <a:endParaRPr lang="en-US" sz="1600" dirty="0"/>
          </a:p>
          <a:p>
            <a:r>
              <a:rPr lang="en-US" sz="1600" dirty="0"/>
              <a:t>Most of the 100+ available products are updated within three hours of observation, essentially showing the entire Earth as it looks "right now".</a:t>
            </a:r>
          </a:p>
          <a:p>
            <a:endParaRPr lang="en-US" sz="1600" dirty="0"/>
          </a:p>
          <a:p>
            <a:r>
              <a:rPr lang="en-US" sz="1600" dirty="0"/>
              <a:t>Following my demonstration of SMAP data discovery and access at NSIDC, I’ll take you through a tour of Worldview.</a:t>
            </a:r>
          </a:p>
          <a:p>
            <a:endParaRPr lang="en-US" sz="1600" dirty="0"/>
          </a:p>
          <a:p>
            <a:endParaRPr lang="en-US" dirty="0"/>
          </a:p>
        </p:txBody>
      </p:sp>
      <p:sp>
        <p:nvSpPr>
          <p:cNvPr id="4" name="Slide Number Placeholder 3"/>
          <p:cNvSpPr>
            <a:spLocks noGrp="1"/>
          </p:cNvSpPr>
          <p:nvPr>
            <p:ph type="sldNum" sz="quarter" idx="10"/>
          </p:nvPr>
        </p:nvSpPr>
        <p:spPr/>
        <p:txBody>
          <a:bodyPr/>
          <a:lstStyle/>
          <a:p>
            <a:fld id="{4ADA54F2-9768-BB4D-944F-81B872D1A08B}" type="slidenum">
              <a:rPr lang="en-US" smtClean="0"/>
              <a:pPr/>
              <a:t>22</a:t>
            </a:fld>
            <a:endParaRPr lang="en-US"/>
          </a:p>
        </p:txBody>
      </p:sp>
    </p:spTree>
    <p:extLst>
      <p:ext uri="{BB962C8B-B14F-4D97-AF65-F5344CB8AC3E}">
        <p14:creationId xmlns:p14="http://schemas.microsoft.com/office/powerpoint/2010/main" val="1753457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In this slide, I’ve repositioned the Coastlines layer above Soil Moisture – notice the outlines visible in the Arctic over the Soil Moisture data.</a:t>
            </a:r>
          </a:p>
          <a:p>
            <a:endParaRPr lang="en-US" sz="1600" dirty="0"/>
          </a:p>
          <a:p>
            <a:r>
              <a:rPr lang="en-US" sz="1600" dirty="0"/>
              <a:t>Also, clicking on the slider-bar symbol will open a dialogue to allow for changing the layer’s opacity, thresholds and color palette.</a:t>
            </a:r>
          </a:p>
          <a:p>
            <a:endParaRPr lang="en-US" sz="1600" dirty="0"/>
          </a:p>
          <a:p>
            <a:r>
              <a:rPr lang="en-US" sz="1600" dirty="0"/>
              <a:t>Clicking the “X” symbol for a layer removes it from the Layers panel.</a:t>
            </a:r>
          </a:p>
        </p:txBody>
      </p:sp>
      <p:sp>
        <p:nvSpPr>
          <p:cNvPr id="4" name="Slide Number Placeholder 3"/>
          <p:cNvSpPr>
            <a:spLocks noGrp="1"/>
          </p:cNvSpPr>
          <p:nvPr>
            <p:ph type="sldNum" sz="quarter" idx="10"/>
          </p:nvPr>
        </p:nvSpPr>
        <p:spPr/>
        <p:txBody>
          <a:bodyPr/>
          <a:lstStyle/>
          <a:p>
            <a:fld id="{4ADA54F2-9768-BB4D-944F-81B872D1A08B}" type="slidenum">
              <a:rPr lang="en-US" smtClean="0"/>
              <a:pPr/>
              <a:t>23</a:t>
            </a:fld>
            <a:endParaRPr lang="en-US"/>
          </a:p>
        </p:txBody>
      </p:sp>
    </p:spTree>
    <p:extLst>
      <p:ext uri="{BB962C8B-B14F-4D97-AF65-F5344CB8AC3E}">
        <p14:creationId xmlns:p14="http://schemas.microsoft.com/office/powerpoint/2010/main" val="2092326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8758" t="63329" r="8769" b="5508"/>
          <a:stretch/>
        </p:blipFill>
        <p:spPr>
          <a:xfrm>
            <a:off x="-1652" y="-1"/>
            <a:ext cx="12190477" cy="4606401"/>
          </a:xfrm>
          <a:prstGeom prst="rect">
            <a:avLst/>
          </a:prstGeom>
        </p:spPr>
      </p:pic>
      <p:sp>
        <p:nvSpPr>
          <p:cNvPr id="13" name="Title 1"/>
          <p:cNvSpPr>
            <a:spLocks noGrp="1"/>
          </p:cNvSpPr>
          <p:nvPr>
            <p:ph type="ctrTitle"/>
          </p:nvPr>
        </p:nvSpPr>
        <p:spPr>
          <a:xfrm>
            <a:off x="1869242" y="4809507"/>
            <a:ext cx="9597290" cy="730682"/>
          </a:xfrm>
        </p:spPr>
        <p:txBody>
          <a:bodyPr anchor="ctr">
            <a:normAutofit/>
          </a:bodyPr>
          <a:lstStyle>
            <a:lvl1pPr>
              <a:lnSpc>
                <a:spcPct val="120000"/>
              </a:lnSpc>
              <a:spcAft>
                <a:spcPts val="0"/>
              </a:spcAft>
              <a:defRPr sz="3200">
                <a:latin typeface="+mn-lt"/>
                <a:cs typeface="Arial"/>
              </a:defRPr>
            </a:lvl1pPr>
          </a:lstStyle>
          <a:p>
            <a:r>
              <a:rPr lang="en-US" dirty="0"/>
              <a:t>Click to edit Master title style</a:t>
            </a:r>
          </a:p>
        </p:txBody>
      </p:sp>
      <p:pic>
        <p:nvPicPr>
          <p:cNvPr id="15" name="Picture 1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7350" y="4923727"/>
            <a:ext cx="1573874" cy="1573874"/>
          </a:xfrm>
          <a:prstGeom prst="rect">
            <a:avLst/>
          </a:prstGeom>
        </p:spPr>
      </p:pic>
      <p:sp>
        <p:nvSpPr>
          <p:cNvPr id="16" name="Text Placeholder 4"/>
          <p:cNvSpPr>
            <a:spLocks noGrp="1"/>
          </p:cNvSpPr>
          <p:nvPr>
            <p:ph type="body" sz="quarter" idx="10" hasCustomPrompt="1"/>
          </p:nvPr>
        </p:nvSpPr>
        <p:spPr>
          <a:xfrm>
            <a:off x="1868574" y="5636267"/>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Presenter Name</a:t>
            </a:r>
          </a:p>
        </p:txBody>
      </p:sp>
      <p:sp>
        <p:nvSpPr>
          <p:cNvPr id="17" name="Text Placeholder 4"/>
          <p:cNvSpPr>
            <a:spLocks noGrp="1"/>
          </p:cNvSpPr>
          <p:nvPr>
            <p:ph type="body" sz="quarter" idx="11" hasCustomPrompt="1"/>
          </p:nvPr>
        </p:nvSpPr>
        <p:spPr>
          <a:xfrm>
            <a:off x="1868574" y="6172083"/>
            <a:ext cx="9598611" cy="439738"/>
          </a:xfrm>
        </p:spPr>
        <p:txBody>
          <a:bodyPr anchor="ctr">
            <a:noAutofit/>
          </a:bodyPr>
          <a:lstStyle>
            <a:lvl1pPr marL="146278" indent="0">
              <a:buFontTx/>
              <a:buNone/>
              <a:defRPr sz="2000">
                <a:latin typeface="+mn-lt"/>
              </a:defRPr>
            </a:lvl1pPr>
            <a:lvl2pPr marL="365696" indent="0">
              <a:buFontTx/>
              <a:buNone/>
              <a:defRPr sz="1600">
                <a:latin typeface="+mn-lt"/>
              </a:defRPr>
            </a:lvl2pPr>
            <a:lvl3pPr marL="731392" indent="0">
              <a:buFontTx/>
              <a:buNone/>
              <a:defRPr sz="1600">
                <a:latin typeface="+mn-lt"/>
              </a:defRPr>
            </a:lvl3pPr>
            <a:lvl4pPr marL="975189" indent="0">
              <a:buFontTx/>
              <a:buNone/>
              <a:defRPr sz="1600">
                <a:latin typeface="+mn-lt"/>
              </a:defRPr>
            </a:lvl4pPr>
            <a:lvl5pPr marL="1340885" indent="0">
              <a:buFontTx/>
              <a:buNone/>
              <a:defRPr sz="1600">
                <a:latin typeface="+mn-lt"/>
              </a:defRPr>
            </a:lvl5pPr>
          </a:lstStyle>
          <a:p>
            <a:pPr lvl="0"/>
            <a:r>
              <a:rPr lang="en-US" dirty="0"/>
              <a:t>Date</a:t>
            </a:r>
          </a:p>
        </p:txBody>
      </p:sp>
      <p:cxnSp>
        <p:nvCxnSpPr>
          <p:cNvPr id="19" name="Straight Connector 18"/>
          <p:cNvCxnSpPr/>
          <p:nvPr userDrawn="1"/>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21" name="Picture 25" descr="NASA insigniaCMYK"/>
          <p:cNvPicPr preferRelativeResize="0">
            <a:picLocks noChangeAspect="1" noChangeArrowheads="1"/>
          </p:cNvPicPr>
          <p:nvPr userDrawn="1"/>
        </p:nvPicPr>
        <p:blipFill>
          <a:blip r:embed="rId4" cstate="print">
            <a:extLst>
              <a:ext uri="{28A0092B-C50C-407E-A947-70E740481C1C}">
                <a14:useLocalDpi xmlns:a14="http://schemas.microsoft.com/office/drawing/2010/main"/>
              </a:ext>
            </a:extLst>
          </a:blip>
          <a:srcRect/>
          <a:stretch>
            <a:fillRect/>
          </a:stretch>
        </p:blipFill>
        <p:spPr bwMode="auto">
          <a:xfrm>
            <a:off x="11027470" y="76200"/>
            <a:ext cx="951111" cy="761736"/>
          </a:xfrm>
          <a:prstGeom prst="rect">
            <a:avLst/>
          </a:prstGeom>
          <a:noFill/>
          <a:ln w="9525">
            <a:noFill/>
            <a:miter lim="800000"/>
            <a:headEnd/>
            <a:tailEnd/>
          </a:ln>
        </p:spPr>
      </p:pic>
      <p:sp>
        <p:nvSpPr>
          <p:cNvPr id="22" name="Rectangle 21"/>
          <p:cNvSpPr/>
          <p:nvPr userDrawn="1"/>
        </p:nvSpPr>
        <p:spPr>
          <a:xfrm>
            <a:off x="147350" y="304800"/>
            <a:ext cx="2975262" cy="304800"/>
          </a:xfrm>
          <a:prstGeom prst="rect">
            <a:avLst/>
          </a:prstGeom>
          <a:solidFill>
            <a:srgbClr val="721E1F"/>
          </a:solidFill>
          <a:ln>
            <a:noFill/>
          </a:ln>
          <a:effectLst>
            <a:glow rad="444500">
              <a:srgbClr val="721E1F">
                <a:alpha val="40000"/>
              </a:srgbClr>
            </a:glow>
            <a:softEdge rad="635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147350" y="318580"/>
            <a:ext cx="3295938" cy="276977"/>
          </a:xfrm>
          <a:prstGeom prst="rect">
            <a:avLst/>
          </a:prstGeom>
          <a:noFill/>
          <a:effectLst>
            <a:outerShdw blurRad="50800" dist="38100" dir="2700000" algn="tl" rotWithShape="0">
              <a:prstClr val="black">
                <a:alpha val="40000"/>
              </a:prstClr>
            </a:outerShdw>
          </a:effectLst>
        </p:spPr>
        <p:txBody>
          <a:bodyPr wrap="square" lIns="121899" tIns="60949" rIns="121899" bIns="60949" rtlCol="0">
            <a:spAutoFit/>
          </a:bodyPr>
          <a:lstStyle/>
          <a:p>
            <a:pPr algn="l"/>
            <a:r>
              <a:rPr lang="en-US" sz="1000" dirty="0">
                <a:solidFill>
                  <a:schemeClr val="bg1"/>
                </a:solidFill>
                <a:latin typeface="Arial"/>
                <a:cs typeface="Arial"/>
              </a:rPr>
              <a:t>National</a:t>
            </a:r>
            <a:r>
              <a:rPr lang="en-US" sz="1000" baseline="0" dirty="0">
                <a:solidFill>
                  <a:schemeClr val="bg1"/>
                </a:solidFill>
                <a:latin typeface="Arial"/>
                <a:cs typeface="Arial"/>
              </a:rPr>
              <a:t> Aeronautics and Space Administration</a:t>
            </a:r>
            <a:endParaRPr lang="en-US" sz="1000" dirty="0">
              <a:solidFill>
                <a:schemeClr val="bg1"/>
              </a:solidFill>
              <a:latin typeface="Arial"/>
              <a:cs typeface="Arial"/>
            </a:endParaRPr>
          </a:p>
        </p:txBody>
      </p:sp>
    </p:spTree>
    <p:extLst>
      <p:ext uri="{BB962C8B-B14F-4D97-AF65-F5344CB8AC3E}">
        <p14:creationId xmlns:p14="http://schemas.microsoft.com/office/powerpoint/2010/main" val="111404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TextBox 10"/>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479944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42252" y="5236351"/>
            <a:ext cx="11704320" cy="576299"/>
          </a:xfrm>
        </p:spPr>
        <p:txBody>
          <a:bodyPr/>
          <a:lstStyle>
            <a:lvl1pPr algn="ctr">
              <a:defRPr/>
            </a:lvl1pPr>
          </a:lstStyle>
          <a:p>
            <a:r>
              <a:rPr lang="en-US" dirty="0"/>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13212" y="1045351"/>
            <a:ext cx="3962400" cy="3962400"/>
          </a:xfrm>
          <a:prstGeom prst="rect">
            <a:avLst/>
          </a:prstGeom>
        </p:spPr>
      </p:pic>
    </p:spTree>
    <p:extLst>
      <p:ext uri="{BB962C8B-B14F-4D97-AF65-F5344CB8AC3E}">
        <p14:creationId xmlns:p14="http://schemas.microsoft.com/office/powerpoint/2010/main" val="118913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5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30282"/>
            <a:ext cx="5806440" cy="4807125"/>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402304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6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827258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0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611481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086497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2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30282"/>
            <a:ext cx="580644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3814356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3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230740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4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8020789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5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503141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Content">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9" name="Content Placeholder 2"/>
          <p:cNvSpPr>
            <a:spLocks noGrp="1"/>
          </p:cNvSpPr>
          <p:nvPr>
            <p:ph idx="1"/>
          </p:nvPr>
        </p:nvSpPr>
        <p:spPr>
          <a:xfrm>
            <a:off x="242252" y="1130283"/>
            <a:ext cx="1170432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1" name="TextBox 10"/>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94250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6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580644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9" name="Content Placeholder 2"/>
          <p:cNvSpPr>
            <a:spLocks noGrp="1"/>
          </p:cNvSpPr>
          <p:nvPr>
            <p:ph idx="12"/>
          </p:nvPr>
        </p:nvSpPr>
        <p:spPr>
          <a:xfrm>
            <a:off x="6140132" y="1130282"/>
            <a:ext cx="580644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458316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7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6948848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8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23588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9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9901064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0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6290349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2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373700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1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0450211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3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9051442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4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0542007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7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683315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asic Content">
    <p:spTree>
      <p:nvGrpSpPr>
        <p:cNvPr id="1" name=""/>
        <p:cNvGrpSpPr/>
        <p:nvPr/>
      </p:nvGrpSpPr>
      <p:grpSpPr>
        <a:xfrm>
          <a:off x="0" y="0"/>
          <a:ext cx="0" cy="0"/>
          <a:chOff x="0" y="0"/>
          <a:chExt cx="0" cy="0"/>
        </a:xfrm>
      </p:grpSpPr>
      <p:sp>
        <p:nvSpPr>
          <p:cNvPr id="11"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3" name="Content Placeholder 2"/>
          <p:cNvSpPr>
            <a:spLocks noGrp="1"/>
          </p:cNvSpPr>
          <p:nvPr>
            <p:ph idx="1"/>
          </p:nvPr>
        </p:nvSpPr>
        <p:spPr>
          <a:xfrm>
            <a:off x="242252" y="1130283"/>
            <a:ext cx="580644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6140132" y="1130282"/>
            <a:ext cx="5806440" cy="5041918"/>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Box 15"/>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Sensing Training Program</a:t>
            </a:r>
          </a:p>
        </p:txBody>
      </p:sp>
      <p:sp>
        <p:nvSpPr>
          <p:cNvPr id="17" name="TextBox 16"/>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865217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8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862206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9_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3" name="Content Placeholder 2"/>
          <p:cNvSpPr>
            <a:spLocks noGrp="1"/>
          </p:cNvSpPr>
          <p:nvPr>
            <p:ph idx="1"/>
          </p:nvPr>
        </p:nvSpPr>
        <p:spPr>
          <a:xfrm>
            <a:off x="242252" y="1130283"/>
            <a:ext cx="11704320" cy="4807125"/>
          </a:xfrm>
        </p:spPr>
        <p:txBody>
          <a:bodyPr>
            <a:normAutofit/>
          </a:bodyPr>
          <a:lstStyle>
            <a:lvl1pPr>
              <a:spcBef>
                <a:spcPts val="800"/>
              </a:spcBef>
              <a:spcAft>
                <a:spcPts val="0"/>
              </a:spcAft>
              <a:defRPr sz="2000"/>
            </a:lvl1pPr>
            <a:lvl2pPr>
              <a:spcAft>
                <a:spcPts val="0"/>
              </a:spcAft>
              <a:defRPr sz="2000"/>
            </a:lvl2pPr>
            <a:lvl3pPr>
              <a:spcAft>
                <a:spcPts val="0"/>
              </a:spcAft>
              <a:defRPr sz="2000"/>
            </a:lvl3pPr>
            <a:lvl4pPr>
              <a:spcAft>
                <a:spcPts val="0"/>
              </a:spcAft>
              <a:defRPr sz="2000"/>
            </a:lvl4pPr>
            <a:lvl5pPr>
              <a:spcAft>
                <a:spcPts val="0"/>
              </a:spcAf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1" hasCustomPrompt="1"/>
          </p:nvPr>
        </p:nvSpPr>
        <p:spPr>
          <a:xfrm>
            <a:off x="242252" y="6003286"/>
            <a:ext cx="11704320" cy="314859"/>
          </a:xfrm>
        </p:spPr>
        <p:txBody>
          <a:bodyPr anchor="b">
            <a:noAutofit/>
          </a:bodyPr>
          <a:lstStyle>
            <a:lvl1pPr marL="146278" indent="0">
              <a:buNone/>
              <a:defRPr sz="1000" baseline="0"/>
            </a:lvl1pPr>
            <a:lvl2pPr marL="365696" indent="0">
              <a:buNone/>
              <a:defRPr sz="1000"/>
            </a:lvl2pPr>
            <a:lvl3pPr marL="731392" indent="0">
              <a:buNone/>
              <a:defRPr sz="1000"/>
            </a:lvl3pPr>
            <a:lvl4pPr marL="975189" indent="0">
              <a:buNone/>
              <a:defRPr sz="1000"/>
            </a:lvl4pPr>
            <a:lvl5pPr marL="1340885" indent="0">
              <a:buNone/>
              <a:defRPr sz="1000"/>
            </a:lvl5pPr>
          </a:lstStyle>
          <a:p>
            <a:pPr lvl="0"/>
            <a:r>
              <a:rPr lang="en-US" dirty="0"/>
              <a:t>* Citations and References – Arial 10</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516586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asic Content">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9" name="Content Placeholder 2"/>
          <p:cNvSpPr>
            <a:spLocks noGrp="1"/>
          </p:cNvSpPr>
          <p:nvPr>
            <p:ph idx="1"/>
          </p:nvPr>
        </p:nvSpPr>
        <p:spPr>
          <a:xfrm>
            <a:off x="242252" y="1130283"/>
            <a:ext cx="384048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1" name="TextBox 10"/>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
        <p:nvSpPr>
          <p:cNvPr id="7" name="Content Placeholder 2"/>
          <p:cNvSpPr>
            <a:spLocks noGrp="1"/>
          </p:cNvSpPr>
          <p:nvPr>
            <p:ph idx="10"/>
          </p:nvPr>
        </p:nvSpPr>
        <p:spPr>
          <a:xfrm>
            <a:off x="4174172" y="1130282"/>
            <a:ext cx="384048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1"/>
          </p:nvPr>
        </p:nvSpPr>
        <p:spPr>
          <a:xfrm>
            <a:off x="8106092" y="1130282"/>
            <a:ext cx="3840480" cy="5041917"/>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28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asic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242252" y="276992"/>
            <a:ext cx="11704320" cy="576299"/>
          </a:xfrm>
        </p:spPr>
        <p:txBody>
          <a:bodyPr anchor="ctr">
            <a:noAutofit/>
          </a:bodyPr>
          <a:lstStyle>
            <a:lvl1pPr>
              <a:defRPr sz="2800" b="1"/>
            </a:lvl1pPr>
          </a:lstStyle>
          <a:p>
            <a:r>
              <a:rPr lang="en-US" dirty="0"/>
              <a:t>Click to edit title</a:t>
            </a:r>
          </a:p>
        </p:txBody>
      </p:sp>
      <p:sp>
        <p:nvSpPr>
          <p:cNvPr id="14" name="Content Placeholder 2"/>
          <p:cNvSpPr>
            <a:spLocks noGrp="1"/>
          </p:cNvSpPr>
          <p:nvPr>
            <p:ph idx="1"/>
          </p:nvPr>
        </p:nvSpPr>
        <p:spPr>
          <a:xfrm>
            <a:off x="242252" y="1447799"/>
            <a:ext cx="11704320" cy="4724401"/>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p:cNvSpPr>
            <a:spLocks noGrp="1"/>
          </p:cNvSpPr>
          <p:nvPr>
            <p:ph type="body" sz="quarter" idx="12"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16" name="TextBox 15"/>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7" name="TextBox 16"/>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51422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asic Content">
    <p:spTree>
      <p:nvGrpSpPr>
        <p:cNvPr id="1" name=""/>
        <p:cNvGrpSpPr/>
        <p:nvPr/>
      </p:nvGrpSpPr>
      <p:grpSpPr>
        <a:xfrm>
          <a:off x="0" y="0"/>
          <a:ext cx="0" cy="0"/>
          <a:chOff x="0" y="0"/>
          <a:chExt cx="0" cy="0"/>
        </a:xfrm>
      </p:grpSpPr>
      <p:sp>
        <p:nvSpPr>
          <p:cNvPr id="12"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3" name="Content Placeholder 2"/>
          <p:cNvSpPr>
            <a:spLocks noGrp="1"/>
          </p:cNvSpPr>
          <p:nvPr>
            <p:ph idx="1"/>
          </p:nvPr>
        </p:nvSpPr>
        <p:spPr>
          <a:xfrm>
            <a:off x="242252" y="1447799"/>
            <a:ext cx="5806440" cy="4724400"/>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2"/>
          </p:nvPr>
        </p:nvSpPr>
        <p:spPr>
          <a:xfrm>
            <a:off x="6140132" y="1447798"/>
            <a:ext cx="5806440" cy="4724401"/>
          </a:xfrm>
        </p:spPr>
        <p:txBody>
          <a:bodyPr>
            <a:normAutofit/>
          </a:bodyPr>
          <a:lstStyle>
            <a:lvl1pPr>
              <a:spcBef>
                <a:spcPts val="800"/>
              </a:spcBef>
              <a:spcAft>
                <a:spcPts val="0"/>
              </a:spcAft>
              <a:defRPr sz="2400"/>
            </a:lvl1pPr>
            <a:lvl2pPr>
              <a:spcAft>
                <a:spcPts val="0"/>
              </a:spcAft>
              <a:defRPr sz="2400"/>
            </a:lvl2pPr>
            <a:lvl3pPr>
              <a:spcAft>
                <a:spcPts val="0"/>
              </a:spcAft>
              <a:defRPr sz="2400"/>
            </a:lvl3pPr>
            <a:lvl4pPr>
              <a:spcAft>
                <a:spcPts val="0"/>
              </a:spcAft>
              <a:defRPr sz="2400"/>
            </a:lvl4pPr>
            <a:lvl5pPr>
              <a:spcAft>
                <a:spcPts val="0"/>
              </a:spcAf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0"/>
          <p:cNvSpPr>
            <a:spLocks noGrp="1"/>
          </p:cNvSpPr>
          <p:nvPr>
            <p:ph type="body" sz="quarter" idx="13" hasCustomPrompt="1"/>
          </p:nvPr>
        </p:nvSpPr>
        <p:spPr>
          <a:xfrm>
            <a:off x="242252" y="854075"/>
            <a:ext cx="11704320" cy="514014"/>
          </a:xfrm>
        </p:spPr>
        <p:txBody>
          <a:bodyPr/>
          <a:lstStyle>
            <a:lvl1pPr marL="146278" indent="0">
              <a:buFontTx/>
              <a:buNone/>
              <a:defRPr b="1" baseline="0"/>
            </a:lvl1pPr>
          </a:lstStyle>
          <a:p>
            <a:pPr lvl="0"/>
            <a:r>
              <a:rPr lang="en-US" dirty="0"/>
              <a:t>Click to add subtitle</a:t>
            </a:r>
          </a:p>
        </p:txBody>
      </p:sp>
      <p:sp>
        <p:nvSpPr>
          <p:cNvPr id="19" name="TextBox 18"/>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20" name="TextBox 19"/>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21" name="Picture 2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907669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8758" t="57601" r="8769" b="11236"/>
          <a:stretch/>
        </p:blipFill>
        <p:spPr>
          <a:xfrm>
            <a:off x="-1652" y="-1"/>
            <a:ext cx="12190477" cy="4606401"/>
          </a:xfrm>
          <a:prstGeom prst="rect">
            <a:avLst/>
          </a:prstGeom>
        </p:spPr>
      </p:pic>
      <p:sp>
        <p:nvSpPr>
          <p:cNvPr id="10" name="Title 1"/>
          <p:cNvSpPr>
            <a:spLocks noGrp="1"/>
          </p:cNvSpPr>
          <p:nvPr>
            <p:ph type="title"/>
          </p:nvPr>
        </p:nvSpPr>
        <p:spPr>
          <a:xfrm>
            <a:off x="1321692" y="4914998"/>
            <a:ext cx="9545440" cy="1643370"/>
          </a:xfrm>
        </p:spPr>
        <p:txBody>
          <a:bodyPr anchor="ctr"/>
          <a:lstStyle>
            <a:lvl1pPr algn="ctr">
              <a:defRPr sz="3200"/>
            </a:lvl1pPr>
          </a:lstStyle>
          <a:p>
            <a:r>
              <a:rPr lang="en-US"/>
              <a:t>Click to edit Master title style</a:t>
            </a:r>
            <a:endParaRPr lang="en-US" dirty="0"/>
          </a:p>
        </p:txBody>
      </p:sp>
      <p:cxnSp>
        <p:nvCxnSpPr>
          <p:cNvPr id="11" name="Straight Connector 10"/>
          <p:cNvCxnSpPr/>
          <p:nvPr/>
        </p:nvCxnSpPr>
        <p:spPr>
          <a:xfrm flipV="1">
            <a:off x="-64" y="4606401"/>
            <a:ext cx="1218895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184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sub">
    <p:spTree>
      <p:nvGrpSpPr>
        <p:cNvPr id="1" name=""/>
        <p:cNvGrpSpPr/>
        <p:nvPr/>
      </p:nvGrpSpPr>
      <p:grpSpPr>
        <a:xfrm>
          <a:off x="0" y="0"/>
          <a:ext cx="0" cy="0"/>
          <a:chOff x="0" y="0"/>
          <a:chExt cx="0" cy="0"/>
        </a:xfrm>
      </p:grpSpPr>
      <p:sp>
        <p:nvSpPr>
          <p:cNvPr id="10"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11" name="TextBox 10"/>
          <p:cNvSpPr txBox="1"/>
          <p:nvPr userDrawn="1"/>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12" name="TextBox 11"/>
          <p:cNvSpPr txBox="1"/>
          <p:nvPr userDrawn="1"/>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1301638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 sub">
    <p:spTree>
      <p:nvGrpSpPr>
        <p:cNvPr id="1" name=""/>
        <p:cNvGrpSpPr/>
        <p:nvPr/>
      </p:nvGrpSpPr>
      <p:grpSpPr>
        <a:xfrm>
          <a:off x="0" y="0"/>
          <a:ext cx="0" cy="0"/>
          <a:chOff x="0" y="0"/>
          <a:chExt cx="0" cy="0"/>
        </a:xfrm>
      </p:grpSpPr>
      <p:sp>
        <p:nvSpPr>
          <p:cNvPr id="8" name="Title 1"/>
          <p:cNvSpPr>
            <a:spLocks noGrp="1"/>
          </p:cNvSpPr>
          <p:nvPr>
            <p:ph type="title"/>
          </p:nvPr>
        </p:nvSpPr>
        <p:spPr>
          <a:xfrm>
            <a:off x="242252" y="276992"/>
            <a:ext cx="11704320" cy="576299"/>
          </a:xfrm>
        </p:spPr>
        <p:txBody>
          <a:bodyPr anchor="ctr">
            <a:noAutofit/>
          </a:bodyPr>
          <a:lstStyle>
            <a:lvl1pPr>
              <a:defRPr sz="2800" b="1"/>
            </a:lvl1pPr>
          </a:lstStyle>
          <a:p>
            <a:r>
              <a:rPr lang="en-US"/>
              <a:t>Click to edit Master title style</a:t>
            </a:r>
            <a:endParaRPr lang="en-US" dirty="0"/>
          </a:p>
        </p:txBody>
      </p:sp>
      <p:sp>
        <p:nvSpPr>
          <p:cNvPr id="6" name="Text Placeholder 10"/>
          <p:cNvSpPr>
            <a:spLocks noGrp="1"/>
          </p:cNvSpPr>
          <p:nvPr>
            <p:ph type="body" sz="quarter" idx="12" hasCustomPrompt="1"/>
          </p:nvPr>
        </p:nvSpPr>
        <p:spPr>
          <a:xfrm>
            <a:off x="242252" y="854075"/>
            <a:ext cx="11704320" cy="436563"/>
          </a:xfrm>
        </p:spPr>
        <p:txBody>
          <a:bodyPr/>
          <a:lstStyle>
            <a:lvl1pPr marL="146278" indent="0">
              <a:buFontTx/>
              <a:buNone/>
              <a:defRPr b="1" baseline="0"/>
            </a:lvl1pPr>
          </a:lstStyle>
          <a:p>
            <a:pPr lvl="0"/>
            <a:r>
              <a:rPr lang="en-US" dirty="0"/>
              <a:t>Click to add subtitle</a:t>
            </a:r>
          </a:p>
        </p:txBody>
      </p:sp>
      <p:sp>
        <p:nvSpPr>
          <p:cNvPr id="7" name="TextBox 6"/>
          <p:cNvSpPr txBox="1"/>
          <p:nvPr/>
        </p:nvSpPr>
        <p:spPr>
          <a:xfrm>
            <a:off x="242252" y="6493931"/>
            <a:ext cx="3923203" cy="276977"/>
          </a:xfrm>
          <a:prstGeom prst="rect">
            <a:avLst/>
          </a:prstGeom>
          <a:noFill/>
        </p:spPr>
        <p:txBody>
          <a:bodyPr wrap="square" lIns="121899" tIns="60949" rIns="121899" bIns="60949" rtlCol="0">
            <a:spAutoFit/>
          </a:bodyPr>
          <a:lstStyle/>
          <a:p>
            <a:pPr algn="l"/>
            <a:r>
              <a:rPr lang="en-US" sz="1000" dirty="0">
                <a:latin typeface="+mn-lt"/>
                <a:cs typeface="Arial"/>
              </a:rPr>
              <a:t>NASA’s Applied Remote </a:t>
            </a:r>
            <a:r>
              <a:rPr lang="en-US" sz="1000">
                <a:latin typeface="+mn-lt"/>
                <a:cs typeface="Arial"/>
              </a:rPr>
              <a:t>Sensing Training Program</a:t>
            </a:r>
            <a:endParaRPr lang="en-US" sz="1000" dirty="0">
              <a:latin typeface="+mn-lt"/>
              <a:cs typeface="Arial"/>
            </a:endParaRPr>
          </a:p>
        </p:txBody>
      </p:sp>
      <p:sp>
        <p:nvSpPr>
          <p:cNvPr id="9" name="TextBox 8"/>
          <p:cNvSpPr txBox="1"/>
          <p:nvPr/>
        </p:nvSpPr>
        <p:spPr>
          <a:xfrm>
            <a:off x="10779744" y="6493931"/>
            <a:ext cx="689755" cy="276977"/>
          </a:xfrm>
          <a:prstGeom prst="rect">
            <a:avLst/>
          </a:prstGeom>
          <a:noFill/>
        </p:spPr>
        <p:txBody>
          <a:bodyPr wrap="square" lIns="121899" tIns="60949" rIns="121899" bIns="60949" rtlCol="0">
            <a:spAutoFit/>
          </a:bodyPr>
          <a:lstStyle/>
          <a:p>
            <a:pPr algn="r"/>
            <a:fld id="{DCFB13CF-645F-484C-BFC8-11F8027CA644}" type="slidenum">
              <a:rPr lang="en-US" sz="1000" smtClean="0">
                <a:latin typeface="+mn-lt"/>
                <a:cs typeface="Arial"/>
              </a:rPr>
              <a:pPr algn="r"/>
              <a:t>‹#›</a:t>
            </a:fld>
            <a:endParaRPr lang="en-US" sz="1000" dirty="0">
              <a:latin typeface="+mn-lt"/>
              <a:cs typeface="Arial"/>
            </a:endParaRPr>
          </a:p>
        </p:txBody>
      </p:sp>
      <p:pic>
        <p:nvPicPr>
          <p:cNvPr id="10" name="Picture 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49778" y="6274114"/>
            <a:ext cx="496794" cy="496794"/>
          </a:xfrm>
          <a:prstGeom prst="rect">
            <a:avLst/>
          </a:prstGeom>
        </p:spPr>
      </p:pic>
    </p:spTree>
    <p:extLst>
      <p:ext uri="{BB962C8B-B14F-4D97-AF65-F5344CB8AC3E}">
        <p14:creationId xmlns:p14="http://schemas.microsoft.com/office/powerpoint/2010/main" val="22324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2252" y="274641"/>
            <a:ext cx="11704320" cy="576299"/>
          </a:xfrm>
          <a:prstGeom prst="rect">
            <a:avLst/>
          </a:prstGeom>
        </p:spPr>
        <p:txBody>
          <a:bodyPr vert="horz" lIns="121899" tIns="60949" rIns="121899" bIns="6094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242252" y="1176843"/>
            <a:ext cx="11704320" cy="5439109"/>
          </a:xfrm>
          <a:prstGeom prst="rect">
            <a:avLst/>
          </a:prstGeom>
        </p:spPr>
        <p:txBody>
          <a:bodyPr vert="horz" lIns="0"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34256"/>
      </p:ext>
    </p:extLst>
  </p:cSld>
  <p:clrMap bg1="lt1" tx1="dk1" bg2="lt2" tx2="dk2" accent1="accent1" accent2="accent2" accent3="accent3" accent4="accent4" accent5="accent5" accent6="accent6" hlink="hlink" folHlink="folHlink"/>
  <p:sldLayoutIdLst>
    <p:sldLayoutId id="2147493501" r:id="rId1"/>
    <p:sldLayoutId id="2147493502" r:id="rId2"/>
    <p:sldLayoutId id="2147493503" r:id="rId3"/>
    <p:sldLayoutId id="2147493511" r:id="rId4"/>
    <p:sldLayoutId id="2147493504" r:id="rId5"/>
    <p:sldLayoutId id="2147493505" r:id="rId6"/>
    <p:sldLayoutId id="2147493506" r:id="rId7"/>
    <p:sldLayoutId id="2147493507" r:id="rId8"/>
    <p:sldLayoutId id="2147493508" r:id="rId9"/>
    <p:sldLayoutId id="2147493509" r:id="rId10"/>
    <p:sldLayoutId id="2147493510" r:id="rId11"/>
    <p:sldLayoutId id="2147493512" r:id="rId12"/>
    <p:sldLayoutId id="2147493513" r:id="rId13"/>
    <p:sldLayoutId id="2147493517" r:id="rId14"/>
    <p:sldLayoutId id="2147493518" r:id="rId15"/>
    <p:sldLayoutId id="2147493519" r:id="rId16"/>
    <p:sldLayoutId id="2147493520" r:id="rId17"/>
    <p:sldLayoutId id="2147493521" r:id="rId18"/>
    <p:sldLayoutId id="2147493522" r:id="rId19"/>
    <p:sldLayoutId id="2147493523" r:id="rId20"/>
    <p:sldLayoutId id="2147493524" r:id="rId21"/>
    <p:sldLayoutId id="2147493525" r:id="rId22"/>
    <p:sldLayoutId id="2147493526" r:id="rId23"/>
    <p:sldLayoutId id="2147493527" r:id="rId24"/>
    <p:sldLayoutId id="2147493529" r:id="rId25"/>
    <p:sldLayoutId id="2147493530" r:id="rId26"/>
    <p:sldLayoutId id="2147493531" r:id="rId27"/>
    <p:sldLayoutId id="2147493532" r:id="rId28"/>
    <p:sldLayoutId id="2147493533" r:id="rId29"/>
    <p:sldLayoutId id="2147493534" r:id="rId30"/>
    <p:sldLayoutId id="2147493535" r:id="rId31"/>
  </p:sldLayoutIdLst>
  <p:txStyles>
    <p:titleStyle>
      <a:lvl1pPr algn="l" defTabSz="609493" rtl="0" eaLnBrk="1" latinLnBrk="0" hangingPunct="1">
        <a:spcBef>
          <a:spcPct val="0"/>
        </a:spcBef>
        <a:buNone/>
        <a:defRPr sz="2800" kern="1200">
          <a:solidFill>
            <a:schemeClr val="tx1"/>
          </a:solidFill>
          <a:latin typeface="+mj-lt"/>
          <a:ea typeface="+mj-ea"/>
          <a:cs typeface="Arial"/>
        </a:defRPr>
      </a:lvl1pPr>
    </p:titleStyle>
    <p:bodyStyle>
      <a:lvl1pPr marL="365696" indent="-219418" algn="l" defTabSz="609493" rtl="0" eaLnBrk="1" latinLnBrk="0" hangingPunct="1">
        <a:spcBef>
          <a:spcPts val="800"/>
        </a:spcBef>
        <a:buFont typeface="Arial"/>
        <a:buChar char="•"/>
        <a:defRPr sz="2000" kern="1200">
          <a:solidFill>
            <a:schemeClr val="tx1"/>
          </a:solidFill>
          <a:latin typeface="+mn-lt"/>
          <a:ea typeface="+mn-ea"/>
          <a:cs typeface="Arial"/>
        </a:defRPr>
      </a:lvl1pPr>
      <a:lvl2pPr marL="621683" indent="-255987" algn="l" defTabSz="609493" rtl="0" eaLnBrk="1" latinLnBrk="0" hangingPunct="1">
        <a:spcBef>
          <a:spcPts val="400"/>
        </a:spcBef>
        <a:buFont typeface="Arial"/>
        <a:buChar char="–"/>
        <a:defRPr sz="2000" kern="1200">
          <a:solidFill>
            <a:schemeClr val="tx1"/>
          </a:solidFill>
          <a:latin typeface="+mn-lt"/>
          <a:ea typeface="+mn-ea"/>
          <a:cs typeface="Arial"/>
        </a:defRPr>
      </a:lvl2pPr>
      <a:lvl3pPr marL="914240" indent="-182848" algn="l" defTabSz="609493" rtl="0" eaLnBrk="1" latinLnBrk="0" hangingPunct="1">
        <a:spcBef>
          <a:spcPts val="400"/>
        </a:spcBef>
        <a:buFont typeface="Arial"/>
        <a:buChar char="•"/>
        <a:defRPr sz="2000" kern="1200">
          <a:solidFill>
            <a:schemeClr val="tx1"/>
          </a:solidFill>
          <a:latin typeface="+mn-lt"/>
          <a:ea typeface="+mn-ea"/>
          <a:cs typeface="Arial"/>
        </a:defRPr>
      </a:lvl3pPr>
      <a:lvl4pPr marL="1158037" indent="-182848" algn="l" defTabSz="609493" rtl="0" eaLnBrk="1" latinLnBrk="0" hangingPunct="1">
        <a:spcBef>
          <a:spcPts val="400"/>
        </a:spcBef>
        <a:buFont typeface="Arial"/>
        <a:buChar char="–"/>
        <a:defRPr sz="2000" kern="1200">
          <a:solidFill>
            <a:schemeClr val="tx1"/>
          </a:solidFill>
          <a:latin typeface="+mn-lt"/>
          <a:ea typeface="+mn-ea"/>
          <a:cs typeface="Arial"/>
        </a:defRPr>
      </a:lvl4pPr>
      <a:lvl5pPr marL="1523733" indent="-182848" algn="l" defTabSz="609493" rtl="0" eaLnBrk="1" latinLnBrk="0" hangingPunct="1">
        <a:spcBef>
          <a:spcPts val="400"/>
        </a:spcBef>
        <a:buFont typeface="Arial"/>
        <a:buChar char="»"/>
        <a:defRPr sz="20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nsidc.org/daac/subscriptions.html" TargetMode="External"/><Relationship Id="rId2" Type="http://schemas.openxmlformats.org/officeDocument/2006/relationships/hyperlink" Target="https://n5eil01u.ecs.nsidc.org/SMAP/" TargetMode="External"/><Relationship Id="rId1" Type="http://schemas.openxmlformats.org/officeDocument/2006/relationships/slideLayout" Target="../slideLayouts/slideLayout5.xml"/><Relationship Id="rId4" Type="http://schemas.openxmlformats.org/officeDocument/2006/relationships/hyperlink" Target="http://nsidc.org/data/sma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arch.earthdata.nasa.gov/" TargetMode="External"/><Relationship Id="rId2" Type="http://schemas.openxmlformats.org/officeDocument/2006/relationships/hyperlink" Target="http://worldview.earthdata.nasa.gov/"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hdfeos.org/zoo/index_openNSIDC_Examples.php#SMAP" TargetMode="External"/><Relationship Id="rId2" Type="http://schemas.openxmlformats.org/officeDocument/2006/relationships/hyperlink" Target="http://support.hdfgroup.org/products/hdf5_tools/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hdfeos.org/zoo/index_openNSIDC_Examples.php#SMAP" TargetMode="External"/><Relationship Id="rId2" Type="http://schemas.openxmlformats.org/officeDocument/2006/relationships/hyperlink" Target="http://support.hdfgroup.org/products/hdf5_tools/index.html" TargetMode="External"/><Relationship Id="rId1" Type="http://schemas.openxmlformats.org/officeDocument/2006/relationships/slideLayout" Target="../slideLayouts/slideLayout6.xml"/><Relationship Id="rId5" Type="http://schemas.openxmlformats.org/officeDocument/2006/relationships/hyperlink" Target="http://nsidc.org/data/smap/tools" TargetMode="Externa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hyperlink" Target="http://nsidc.org/data/smap/tools" TargetMode="External"/><Relationship Id="rId2" Type="http://schemas.openxmlformats.org/officeDocument/2006/relationships/hyperlink" Target="https://support.nsidc.org/entries/97456598-What-data-subsetting-reformatting-and-reprojection-services-are-available-for-SMAP-data-"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nsidc.org/"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nsidc.or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nsidc.org/" TargetMode="External"/><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nsidc.org/"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nsidc.org/"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nsidc.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worldview.earthdata.nasa.go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hyperlink" Target="http://search.earthdata.nasa.gov/search"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tream.princeton.edu/LAFDM/WEBPAGE/interface.php?locale=en"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orldview.earthdata.nasa.gov/" TargetMode="External"/><Relationship Id="rId7" Type="http://schemas.openxmlformats.org/officeDocument/2006/relationships/image" Target="../media/image7.png"/><Relationship Id="rId2" Type="http://schemas.openxmlformats.org/officeDocument/2006/relationships/hyperlink" Target="http://nsidc.org/data/search/" TargetMode="Externa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arch.earthdata.nasa.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SMAP Data Access and Analysis</a:t>
            </a:r>
            <a:endParaRPr lang="en-US" dirty="0"/>
          </a:p>
        </p:txBody>
      </p:sp>
      <p:sp>
        <p:nvSpPr>
          <p:cNvPr id="8" name="Text Placeholder 7"/>
          <p:cNvSpPr>
            <a:spLocks noGrp="1"/>
          </p:cNvSpPr>
          <p:nvPr>
            <p:ph type="body" sz="quarter" idx="10"/>
          </p:nvPr>
        </p:nvSpPr>
        <p:spPr/>
        <p:txBody>
          <a:bodyPr/>
          <a:lstStyle/>
          <a:p>
            <a:endParaRPr lang="en-US" dirty="0"/>
          </a:p>
        </p:txBody>
      </p:sp>
      <p:sp>
        <p:nvSpPr>
          <p:cNvPr id="9" name="Text Placeholder 8"/>
          <p:cNvSpPr>
            <a:spLocks noGrp="1"/>
          </p:cNvSpPr>
          <p:nvPr>
            <p:ph type="body" sz="quarter" idx="11"/>
          </p:nvPr>
        </p:nvSpPr>
        <p:spPr/>
        <p:txBody>
          <a:bodyPr/>
          <a:lstStyle/>
          <a:p>
            <a:r>
              <a:rPr lang="en-US" dirty="0"/>
              <a:t>15 November, 2022</a:t>
            </a:r>
          </a:p>
        </p:txBody>
      </p:sp>
    </p:spTree>
    <p:extLst>
      <p:ext uri="{BB962C8B-B14F-4D97-AF65-F5344CB8AC3E}">
        <p14:creationId xmlns:p14="http://schemas.microsoft.com/office/powerpoint/2010/main" val="86162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National Snow &amp; Ice Data Center (NSIDC)</a:t>
            </a:r>
          </a:p>
        </p:txBody>
      </p:sp>
      <p:sp>
        <p:nvSpPr>
          <p:cNvPr id="3" name="Content Placeholder 2"/>
          <p:cNvSpPr>
            <a:spLocks noGrp="1"/>
          </p:cNvSpPr>
          <p:nvPr>
            <p:ph idx="1"/>
          </p:nvPr>
        </p:nvSpPr>
        <p:spPr/>
        <p:txBody>
          <a:bodyPr/>
          <a:lstStyle/>
          <a:p>
            <a:r>
              <a:rPr lang="en-US" dirty="0"/>
              <a:t>Provides access to L1 radiometer data and all L2, L3, and L4 radiometer products</a:t>
            </a:r>
          </a:p>
          <a:p>
            <a:r>
              <a:rPr lang="en-US" dirty="0"/>
              <a:t>Provides data access, dataset user guide documents, tools, news, published research, quality information, FAQs, and many other resources</a:t>
            </a:r>
          </a:p>
          <a:p>
            <a:r>
              <a:rPr lang="en-US" dirty="0"/>
              <a:t>Direct access to SMAP data (with logins) through: </a:t>
            </a:r>
          </a:p>
          <a:p>
            <a:pPr lvl="2"/>
            <a:r>
              <a:rPr lang="en-US" dirty="0"/>
              <a:t>HTTPS: </a:t>
            </a:r>
            <a:r>
              <a:rPr lang="en-US" dirty="0">
                <a:hlinkClick r:id="rId2"/>
              </a:rPr>
              <a:t>https://n5eil01u.ecs.nsidc.org/SMAP/</a:t>
            </a:r>
            <a:r>
              <a:rPr lang="en-US" dirty="0"/>
              <a:t> </a:t>
            </a:r>
          </a:p>
          <a:p>
            <a:r>
              <a:rPr lang="en-US" dirty="0"/>
              <a:t>Subscribe here: </a:t>
            </a:r>
            <a:r>
              <a:rPr lang="en-US" dirty="0">
                <a:hlinkClick r:id="rId3"/>
              </a:rPr>
              <a:t>http://nsidc.org/daac/subscriptions.html</a:t>
            </a:r>
            <a:r>
              <a:rPr lang="en-US" dirty="0"/>
              <a:t> for an automatic delivery of data as it becomes available</a:t>
            </a:r>
          </a:p>
        </p:txBody>
      </p:sp>
      <p:sp>
        <p:nvSpPr>
          <p:cNvPr id="8" name="Text Placeholder 7"/>
          <p:cNvSpPr>
            <a:spLocks noGrp="1"/>
          </p:cNvSpPr>
          <p:nvPr>
            <p:ph type="body" sz="quarter" idx="12"/>
          </p:nvPr>
        </p:nvSpPr>
        <p:spPr/>
        <p:txBody>
          <a:bodyPr/>
          <a:lstStyle/>
          <a:p>
            <a:r>
              <a:rPr lang="en-US" dirty="0">
                <a:hlinkClick r:id="rId4"/>
              </a:rPr>
              <a:t>http://nsidc.org/data/smap/</a:t>
            </a:r>
            <a:r>
              <a:rPr lang="en-US" dirty="0"/>
              <a:t> </a:t>
            </a:r>
          </a:p>
        </p:txBody>
      </p:sp>
    </p:spTree>
    <p:extLst>
      <p:ext uri="{BB962C8B-B14F-4D97-AF65-F5344CB8AC3E}">
        <p14:creationId xmlns:p14="http://schemas.microsoft.com/office/powerpoint/2010/main" val="1737357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Worldview</a:t>
            </a:r>
          </a:p>
        </p:txBody>
      </p:sp>
      <p:sp>
        <p:nvSpPr>
          <p:cNvPr id="3" name="Content Placeholder 2"/>
          <p:cNvSpPr>
            <a:spLocks noGrp="1"/>
          </p:cNvSpPr>
          <p:nvPr>
            <p:ph idx="1"/>
          </p:nvPr>
        </p:nvSpPr>
        <p:spPr>
          <a:xfrm>
            <a:off x="242252" y="1447800"/>
            <a:ext cx="11704320" cy="1565388"/>
          </a:xfrm>
        </p:spPr>
        <p:txBody>
          <a:bodyPr/>
          <a:lstStyle/>
          <a:p>
            <a:r>
              <a:rPr lang="en-US" dirty="0"/>
              <a:t>Data visualization and download</a:t>
            </a:r>
          </a:p>
          <a:p>
            <a:r>
              <a:rPr lang="en-US" dirty="0"/>
              <a:t>Imagery is generally available within several hours</a:t>
            </a:r>
          </a:p>
          <a:p>
            <a:r>
              <a:rPr lang="en-US" dirty="0"/>
              <a:t>Image output in JPEG, PNG, </a:t>
            </a:r>
            <a:r>
              <a:rPr lang="en-US" dirty="0" err="1"/>
              <a:t>GeoTIFF</a:t>
            </a:r>
            <a:r>
              <a:rPr lang="en-US" dirty="0"/>
              <a:t>, and KML</a:t>
            </a:r>
          </a:p>
        </p:txBody>
      </p:sp>
      <p:sp>
        <p:nvSpPr>
          <p:cNvPr id="4" name="Text Placeholder 3"/>
          <p:cNvSpPr>
            <a:spLocks noGrp="1"/>
          </p:cNvSpPr>
          <p:nvPr>
            <p:ph type="body" sz="quarter" idx="12"/>
          </p:nvPr>
        </p:nvSpPr>
        <p:spPr/>
        <p:txBody>
          <a:bodyPr/>
          <a:lstStyle/>
          <a:p>
            <a:r>
              <a:rPr lang="en-US" dirty="0">
                <a:hlinkClick r:id="rId2"/>
              </a:rPr>
              <a:t>http://worldview.earthdata.nasa.gov</a:t>
            </a:r>
            <a:r>
              <a:rPr lang="en-US" dirty="0"/>
              <a:t> </a:t>
            </a:r>
          </a:p>
        </p:txBody>
      </p:sp>
      <p:sp>
        <p:nvSpPr>
          <p:cNvPr id="5" name="Title 1"/>
          <p:cNvSpPr txBox="1">
            <a:spLocks/>
          </p:cNvSpPr>
          <p:nvPr/>
        </p:nvSpPr>
        <p:spPr>
          <a:xfrm>
            <a:off x="242252" y="3092899"/>
            <a:ext cx="11704320" cy="576299"/>
          </a:xfrm>
          <a:prstGeom prst="rect">
            <a:avLst/>
          </a:prstGeom>
        </p:spPr>
        <p:txBody>
          <a:bodyPr vert="horz" lIns="121899" tIns="60949" rIns="121899" bIns="60949" rtlCol="0" anchor="ctr">
            <a:noAutofit/>
          </a:bodyPr>
          <a:lstStyle>
            <a:lvl1pPr algn="l" defTabSz="609493" rtl="0" eaLnBrk="1" latinLnBrk="0" hangingPunct="1">
              <a:spcBef>
                <a:spcPct val="0"/>
              </a:spcBef>
              <a:buNone/>
              <a:defRPr sz="2800" b="1" kern="1200">
                <a:solidFill>
                  <a:schemeClr val="tx1"/>
                </a:solidFill>
                <a:latin typeface="+mj-lt"/>
                <a:ea typeface="+mj-ea"/>
                <a:cs typeface="Arial"/>
              </a:defRPr>
            </a:lvl1pPr>
          </a:lstStyle>
          <a:p>
            <a:r>
              <a:rPr lang="en-US" dirty="0" err="1"/>
              <a:t>Earthdata</a:t>
            </a:r>
            <a:r>
              <a:rPr lang="en-US" dirty="0"/>
              <a:t> Search</a:t>
            </a:r>
          </a:p>
        </p:txBody>
      </p:sp>
      <p:sp>
        <p:nvSpPr>
          <p:cNvPr id="6" name="Content Placeholder 2"/>
          <p:cNvSpPr txBox="1">
            <a:spLocks/>
          </p:cNvSpPr>
          <p:nvPr/>
        </p:nvSpPr>
        <p:spPr>
          <a:xfrm>
            <a:off x="242252" y="4263707"/>
            <a:ext cx="11704320" cy="1987422"/>
          </a:xfrm>
          <a:prstGeom prst="rect">
            <a:avLst/>
          </a:prstGeom>
        </p:spPr>
        <p:txBody>
          <a:bodyPr vert="horz" lIns="0" tIns="60949" rIns="121899" bIns="60949" rtlCol="0">
            <a:normAutofit/>
          </a:bodyPr>
          <a:lstStyle>
            <a:lvl1pPr marL="365696" indent="-219418" algn="l" defTabSz="609493" rtl="0" eaLnBrk="1" latinLnBrk="0" hangingPunct="1">
              <a:spcBef>
                <a:spcPts val="800"/>
              </a:spcBef>
              <a:spcAft>
                <a:spcPts val="0"/>
              </a:spcAft>
              <a:buFont typeface="Arial"/>
              <a:buChar char="•"/>
              <a:defRPr sz="2400" kern="1200">
                <a:solidFill>
                  <a:schemeClr val="tx1"/>
                </a:solidFill>
                <a:latin typeface="+mn-lt"/>
                <a:ea typeface="+mn-ea"/>
                <a:cs typeface="Arial"/>
              </a:defRPr>
            </a:lvl1pPr>
            <a:lvl2pPr marL="621683" indent="-255987"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2pPr>
            <a:lvl3pPr marL="914240"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3pPr>
            <a:lvl4pPr marL="1158037"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4pPr>
            <a:lvl5pPr marL="1523733" indent="-182848" algn="l" defTabSz="609493" rtl="0" eaLnBrk="1" latinLnBrk="0" hangingPunct="1">
              <a:spcBef>
                <a:spcPts val="400"/>
              </a:spcBef>
              <a:spcAft>
                <a:spcPts val="0"/>
              </a:spcAft>
              <a:buFont typeface="Arial"/>
              <a:buChar char="»"/>
              <a:defRPr sz="24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dirty="0"/>
              <a:t>Allows you to search, order, and visualize all SMAP data</a:t>
            </a:r>
          </a:p>
          <a:p>
            <a:r>
              <a:rPr lang="en-US" dirty="0"/>
              <a:t>You can perform a keyword, spatial, or temporal search</a:t>
            </a:r>
          </a:p>
          <a:p>
            <a:r>
              <a:rPr lang="en-US" dirty="0"/>
              <a:t>Reformats, </a:t>
            </a:r>
            <a:r>
              <a:rPr lang="en-US" dirty="0" err="1"/>
              <a:t>reprojects</a:t>
            </a:r>
            <a:r>
              <a:rPr lang="en-US" dirty="0"/>
              <a:t>, and subsets services for most products</a:t>
            </a:r>
          </a:p>
        </p:txBody>
      </p:sp>
      <p:sp>
        <p:nvSpPr>
          <p:cNvPr id="7" name="Text Placeholder 3"/>
          <p:cNvSpPr txBox="1">
            <a:spLocks/>
          </p:cNvSpPr>
          <p:nvPr/>
        </p:nvSpPr>
        <p:spPr>
          <a:xfrm>
            <a:off x="242252" y="3669982"/>
            <a:ext cx="11704320" cy="514014"/>
          </a:xfrm>
          <a:prstGeom prst="rect">
            <a:avLst/>
          </a:prstGeom>
        </p:spPr>
        <p:txBody>
          <a:bodyPr vert="horz" lIns="0" tIns="60949" rIns="121899" bIns="60949" rtlCol="0">
            <a:normAutofit/>
          </a:bodyPr>
          <a:lstStyle>
            <a:lvl1pPr marL="146278" indent="0" algn="l" defTabSz="609493" rtl="0" eaLnBrk="1" latinLnBrk="0" hangingPunct="1">
              <a:spcBef>
                <a:spcPts val="800"/>
              </a:spcBef>
              <a:buFontTx/>
              <a:buNone/>
              <a:defRPr sz="2000" b="1" kern="1200" baseline="0">
                <a:solidFill>
                  <a:schemeClr val="tx1"/>
                </a:solidFill>
                <a:latin typeface="+mn-lt"/>
                <a:ea typeface="+mn-ea"/>
                <a:cs typeface="Arial"/>
              </a:defRPr>
            </a:lvl1pPr>
            <a:lvl2pPr marL="621683" indent="-255987" algn="l" defTabSz="609493" rtl="0" eaLnBrk="1" latinLnBrk="0" hangingPunct="1">
              <a:spcBef>
                <a:spcPts val="400"/>
              </a:spcBef>
              <a:buFont typeface="Arial"/>
              <a:buChar char="–"/>
              <a:defRPr sz="2000" kern="1200">
                <a:solidFill>
                  <a:schemeClr val="tx1"/>
                </a:solidFill>
                <a:latin typeface="+mn-lt"/>
                <a:ea typeface="+mn-ea"/>
                <a:cs typeface="Arial"/>
              </a:defRPr>
            </a:lvl2pPr>
            <a:lvl3pPr marL="914240" indent="-182848" algn="l" defTabSz="609493" rtl="0" eaLnBrk="1" latinLnBrk="0" hangingPunct="1">
              <a:spcBef>
                <a:spcPts val="400"/>
              </a:spcBef>
              <a:buFont typeface="Arial"/>
              <a:buChar char="•"/>
              <a:defRPr sz="2000" kern="1200">
                <a:solidFill>
                  <a:schemeClr val="tx1"/>
                </a:solidFill>
                <a:latin typeface="+mn-lt"/>
                <a:ea typeface="+mn-ea"/>
                <a:cs typeface="Arial"/>
              </a:defRPr>
            </a:lvl3pPr>
            <a:lvl4pPr marL="1158037" indent="-182848" algn="l" defTabSz="609493" rtl="0" eaLnBrk="1" latinLnBrk="0" hangingPunct="1">
              <a:spcBef>
                <a:spcPts val="400"/>
              </a:spcBef>
              <a:buFont typeface="Arial"/>
              <a:buChar char="–"/>
              <a:defRPr sz="2000" kern="1200">
                <a:solidFill>
                  <a:schemeClr val="tx1"/>
                </a:solidFill>
                <a:latin typeface="+mn-lt"/>
                <a:ea typeface="+mn-ea"/>
                <a:cs typeface="Arial"/>
              </a:defRPr>
            </a:lvl4pPr>
            <a:lvl5pPr marL="1523733" indent="-182848" algn="l" defTabSz="609493" rtl="0" eaLnBrk="1" latinLnBrk="0" hangingPunct="1">
              <a:spcBef>
                <a:spcPts val="400"/>
              </a:spcBef>
              <a:buFont typeface="Arial"/>
              <a:buChar char="»"/>
              <a:defRPr sz="2000" kern="1200">
                <a:solidFill>
                  <a:schemeClr val="tx1"/>
                </a:solidFill>
                <a:latin typeface="+mn-lt"/>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r>
              <a:rPr lang="en-US" dirty="0">
                <a:hlinkClick r:id="rId3"/>
              </a:rPr>
              <a:t>http://search.earthdata.nasa.gov/</a:t>
            </a:r>
            <a:r>
              <a:rPr lang="en-US" dirty="0"/>
              <a:t> </a:t>
            </a:r>
          </a:p>
        </p:txBody>
      </p:sp>
    </p:spTree>
    <p:extLst>
      <p:ext uri="{BB962C8B-B14F-4D97-AF65-F5344CB8AC3E}">
        <p14:creationId xmlns:p14="http://schemas.microsoft.com/office/powerpoint/2010/main" val="301137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5" name="Content Placeholder 4"/>
          <p:cNvSpPr>
            <a:spLocks noGrp="1"/>
          </p:cNvSpPr>
          <p:nvPr>
            <p:ph idx="1"/>
          </p:nvPr>
        </p:nvSpPr>
        <p:spPr/>
        <p:txBody>
          <a:bodyPr/>
          <a:lstStyle/>
          <a:p>
            <a:pPr marL="146278" indent="0">
              <a:buNone/>
            </a:pPr>
            <a:r>
              <a:rPr lang="en-US" dirty="0"/>
              <a:t>The HDF5 Group Support: </a:t>
            </a:r>
            <a:r>
              <a:rPr lang="en-US" dirty="0">
                <a:hlinkClick r:id="rId2"/>
              </a:rPr>
              <a:t>http://support.hdfgroup.org/products/hdf5_tools/</a:t>
            </a:r>
            <a:endParaRPr lang="en-US" dirty="0"/>
          </a:p>
          <a:p>
            <a:pPr marL="146278" indent="0">
              <a:buNone/>
            </a:pPr>
            <a:endParaRPr lang="en-US" dirty="0"/>
          </a:p>
          <a:p>
            <a:pPr marL="146278" indent="0">
              <a:buNone/>
            </a:pPr>
            <a:r>
              <a:rPr lang="en-US" dirty="0"/>
              <a:t>Allows you to access and visualize SMAP HDF5 data using Python, NCL, MATLAB®, and IDL®</a:t>
            </a:r>
          </a:p>
          <a:p>
            <a:r>
              <a:rPr lang="en-US" dirty="0"/>
              <a:t>Access HDF5 tools:</a:t>
            </a:r>
          </a:p>
          <a:p>
            <a:pPr lvl="1"/>
            <a:r>
              <a:rPr lang="en-US" dirty="0">
                <a:hlinkClick r:id="rId2"/>
              </a:rPr>
              <a:t>http://support.hdfgroup.org/products/hdf5_tools/index.html</a:t>
            </a:r>
            <a:r>
              <a:rPr lang="en-US" dirty="0"/>
              <a:t> </a:t>
            </a:r>
          </a:p>
          <a:p>
            <a:r>
              <a:rPr lang="en-US" dirty="0"/>
              <a:t>Download code in Python, NCL, MATLAB®, and IDL®: </a:t>
            </a:r>
          </a:p>
          <a:p>
            <a:pPr lvl="1"/>
            <a:r>
              <a:rPr lang="en-US" dirty="0">
                <a:hlinkClick r:id="rId3"/>
              </a:rPr>
              <a:t>http://hdfeos.org/zoo/index_openNSIDC_Examples.php#SMAP</a:t>
            </a:r>
            <a:endParaRPr lang="en-US" dirty="0"/>
          </a:p>
        </p:txBody>
      </p:sp>
    </p:spTree>
    <p:extLst>
      <p:ext uri="{BB962C8B-B14F-4D97-AF65-F5344CB8AC3E}">
        <p14:creationId xmlns:p14="http://schemas.microsoft.com/office/powerpoint/2010/main" val="145731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That Work with SMAP HDF5-Formatted Data</a:t>
            </a:r>
          </a:p>
        </p:txBody>
      </p:sp>
      <p:sp>
        <p:nvSpPr>
          <p:cNvPr id="3" name="Content Placeholder 2"/>
          <p:cNvSpPr>
            <a:spLocks noGrp="1"/>
          </p:cNvSpPr>
          <p:nvPr>
            <p:ph idx="1"/>
          </p:nvPr>
        </p:nvSpPr>
        <p:spPr/>
        <p:txBody>
          <a:bodyPr/>
          <a:lstStyle/>
          <a:p>
            <a:r>
              <a:rPr lang="en-US" dirty="0"/>
              <a:t>The native format of SMAP Data files is HDF5. NSIDC offers a tools page with a couple of tools for easy viewing of the HDF5 files: Panoply and </a:t>
            </a:r>
            <a:r>
              <a:rPr lang="en-US" dirty="0" err="1"/>
              <a:t>HDFView</a:t>
            </a:r>
            <a:endParaRPr lang="en-US" dirty="0"/>
          </a:p>
          <a:p>
            <a:pPr lvl="1"/>
            <a:r>
              <a:rPr lang="en-US" dirty="0">
                <a:hlinkClick r:id="rId2"/>
              </a:rPr>
              <a:t>http://support.hdfgroup.org/products/hdf5_tools/index.html</a:t>
            </a:r>
            <a:r>
              <a:rPr lang="en-US" dirty="0"/>
              <a:t> </a:t>
            </a:r>
          </a:p>
          <a:p>
            <a:r>
              <a:rPr lang="en-US" dirty="0"/>
              <a:t>download code in Python, NCL, MATLAB®, and IDL®:</a:t>
            </a:r>
          </a:p>
          <a:p>
            <a:pPr lvl="1"/>
            <a:r>
              <a:rPr lang="en-US" dirty="0">
                <a:hlinkClick r:id="rId3"/>
              </a:rPr>
              <a:t>http://hdfeos.org/zoo/index_openNSIDC_Examples.php#SMAP</a:t>
            </a:r>
            <a:r>
              <a:rPr lang="en-US" dirty="0"/>
              <a:t> </a:t>
            </a:r>
          </a:p>
          <a:p>
            <a:endParaRPr lang="en-US" dirty="0"/>
          </a:p>
        </p:txBody>
      </p:sp>
      <p:pic>
        <p:nvPicPr>
          <p:cNvPr id="6" name="Content Placeholder 5"/>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6140450" y="1458046"/>
            <a:ext cx="5805488" cy="4703907"/>
          </a:xfrm>
        </p:spPr>
      </p:pic>
      <p:sp>
        <p:nvSpPr>
          <p:cNvPr id="5" name="Text Placeholder 4"/>
          <p:cNvSpPr>
            <a:spLocks noGrp="1"/>
          </p:cNvSpPr>
          <p:nvPr>
            <p:ph type="body" sz="quarter" idx="13"/>
          </p:nvPr>
        </p:nvSpPr>
        <p:spPr/>
        <p:txBody>
          <a:bodyPr/>
          <a:lstStyle/>
          <a:p>
            <a:r>
              <a:rPr lang="en-US" dirty="0">
                <a:hlinkClick r:id="rId5"/>
              </a:rPr>
              <a:t>http://nsidc.org/data/smap/tools</a:t>
            </a:r>
            <a:r>
              <a:rPr lang="en-US" dirty="0"/>
              <a:t> </a:t>
            </a:r>
          </a:p>
        </p:txBody>
      </p:sp>
      <p:sp>
        <p:nvSpPr>
          <p:cNvPr id="7" name="Rectangle 6"/>
          <p:cNvSpPr/>
          <p:nvPr/>
        </p:nvSpPr>
        <p:spPr>
          <a:xfrm>
            <a:off x="7362701" y="3526971"/>
            <a:ext cx="1104405" cy="20188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362700" y="5175662"/>
            <a:ext cx="1104405" cy="32261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9008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Tools That Work with SMAP HDF5-Formatted Data</a:t>
            </a:r>
            <a:endParaRPr lang="en-US" dirty="0"/>
          </a:p>
        </p:txBody>
      </p:sp>
      <p:sp>
        <p:nvSpPr>
          <p:cNvPr id="3" name="Content Placeholder 2"/>
          <p:cNvSpPr>
            <a:spLocks noGrp="1"/>
          </p:cNvSpPr>
          <p:nvPr>
            <p:ph idx="1"/>
          </p:nvPr>
        </p:nvSpPr>
        <p:spPr/>
        <p:txBody>
          <a:bodyPr>
            <a:noAutofit/>
          </a:bodyPr>
          <a:lstStyle/>
          <a:p>
            <a:r>
              <a:rPr lang="en-US" dirty="0"/>
              <a:t>For the SPL3SMP collection, </a:t>
            </a:r>
            <a:r>
              <a:rPr lang="en-US" dirty="0" err="1"/>
              <a:t>Earthdata</a:t>
            </a:r>
            <a:r>
              <a:rPr lang="en-US" dirty="0"/>
              <a:t> Search service options allow for the reformatting of the native HDF5 files to:</a:t>
            </a:r>
          </a:p>
          <a:p>
            <a:pPr lvl="1"/>
            <a:r>
              <a:rPr lang="en-US" dirty="0" err="1"/>
              <a:t>GeoTIFF</a:t>
            </a:r>
            <a:r>
              <a:rPr lang="en-US" dirty="0"/>
              <a:t>, ASCII, NetCDF-3, NetCDF4-CF, KML, and HDF-EOS5</a:t>
            </a:r>
          </a:p>
          <a:p>
            <a:r>
              <a:rPr lang="en-US" dirty="0"/>
              <a:t>For a detailed table of what subsetting, reformatting, and </a:t>
            </a:r>
            <a:r>
              <a:rPr lang="en-US" dirty="0" err="1"/>
              <a:t>reprojection</a:t>
            </a:r>
            <a:r>
              <a:rPr lang="en-US" dirty="0"/>
              <a:t> services are available for SMAP collections, please see:</a:t>
            </a:r>
          </a:p>
          <a:p>
            <a:pPr lvl="1"/>
            <a:r>
              <a:rPr lang="en-US" dirty="0">
                <a:hlinkClick r:id="rId2"/>
              </a:rPr>
              <a:t>https://support.nsidc.org/entries/97456598-What-data-subsetting-reformatting-and-reprojection-services-are-available-for-SMAP-data-</a:t>
            </a:r>
            <a:r>
              <a:rPr lang="en-US" dirty="0"/>
              <a:t> </a:t>
            </a:r>
          </a:p>
        </p:txBody>
      </p:sp>
      <p:sp>
        <p:nvSpPr>
          <p:cNvPr id="5" name="Text Placeholder 4"/>
          <p:cNvSpPr>
            <a:spLocks noGrp="1"/>
          </p:cNvSpPr>
          <p:nvPr>
            <p:ph type="body" sz="quarter" idx="12"/>
          </p:nvPr>
        </p:nvSpPr>
        <p:spPr/>
        <p:txBody>
          <a:bodyPr/>
          <a:lstStyle/>
          <a:p>
            <a:r>
              <a:rPr lang="en-US">
                <a:hlinkClick r:id="rId3"/>
              </a:rPr>
              <a:t>http://nsidc.org/data/smap/tools</a:t>
            </a:r>
            <a:r>
              <a:rPr lang="en-US"/>
              <a:t> </a:t>
            </a:r>
            <a:endParaRPr lang="en-US" dirty="0"/>
          </a:p>
        </p:txBody>
      </p:sp>
    </p:spTree>
    <p:extLst>
      <p:ext uri="{BB962C8B-B14F-4D97-AF65-F5344CB8AC3E}">
        <p14:creationId xmlns:p14="http://schemas.microsoft.com/office/powerpoint/2010/main" val="1964399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 SMAP Data</a:t>
            </a:r>
          </a:p>
        </p:txBody>
      </p:sp>
    </p:spTree>
    <p:extLst>
      <p:ext uri="{BB962C8B-B14F-4D97-AF65-F5344CB8AC3E}">
        <p14:creationId xmlns:p14="http://schemas.microsoft.com/office/powerpoint/2010/main" val="739641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Discovering SMAP Data at NSIDC</a:t>
            </a:r>
            <a:endParaRPr lang="en-US" dirty="0"/>
          </a:p>
        </p:txBody>
      </p:sp>
      <p:sp>
        <p:nvSpPr>
          <p:cNvPr id="15" name="Content Placeholder 14"/>
          <p:cNvSpPr>
            <a:spLocks noGrp="1"/>
          </p:cNvSpPr>
          <p:nvPr>
            <p:ph idx="1"/>
          </p:nvPr>
        </p:nvSpPr>
        <p:spPr>
          <a:xfrm>
            <a:off x="242252" y="1447799"/>
            <a:ext cx="5101644" cy="4724400"/>
          </a:xfrm>
        </p:spPr>
        <p:txBody>
          <a:bodyPr/>
          <a:lstStyle/>
          <a:p>
            <a:r>
              <a:rPr lang="en-US" dirty="0"/>
              <a:t>NASA National Snow &amp; Ice Data Center (NSIDC) is a Distributed Active Archive Center (DAAC)</a:t>
            </a:r>
          </a:p>
          <a:p>
            <a:r>
              <a:rPr lang="en-US" dirty="0"/>
              <a:t>1 of 12 NASA Earth Observing System Data and Information System (EOSDIS) DAACs</a:t>
            </a:r>
          </a:p>
          <a:p>
            <a:r>
              <a:rPr lang="en-US" dirty="0"/>
              <a:t>Distributes nearly 500 NASA data sets </a:t>
            </a:r>
          </a:p>
          <a:p>
            <a:pPr lvl="1"/>
            <a:r>
              <a:rPr lang="en-US" dirty="0"/>
              <a:t>primarily focused on the cryosphere</a:t>
            </a:r>
          </a:p>
        </p:txBody>
      </p:sp>
      <p:sp>
        <p:nvSpPr>
          <p:cNvPr id="16" name="Text Placeholder 15"/>
          <p:cNvSpPr>
            <a:spLocks noGrp="1"/>
          </p:cNvSpPr>
          <p:nvPr>
            <p:ph type="body" sz="quarter" idx="13"/>
          </p:nvPr>
        </p:nvSpPr>
        <p:spPr/>
        <p:txBody>
          <a:bodyPr/>
          <a:lstStyle/>
          <a:p>
            <a:r>
              <a:rPr lang="en-US">
                <a:hlinkClick r:id="rId3"/>
              </a:rPr>
              <a:t>http://nsidc.org/</a:t>
            </a:r>
            <a:r>
              <a:rPr lang="en-US"/>
              <a:t> </a:t>
            </a:r>
            <a:endParaRPr lang="en-US" dirty="0"/>
          </a:p>
        </p:txBody>
      </p:sp>
      <p:pic>
        <p:nvPicPr>
          <p:cNvPr id="9" name="Content Placeholder 5"/>
          <p:cNvPicPr>
            <a:picLocks noGrp="1" noChangeAspect="1"/>
          </p:cNvPicPr>
          <p:nvPr>
            <p:ph idx="12"/>
          </p:nvPr>
        </p:nvPicPr>
        <p:blipFill>
          <a:blip r:embed="rId4">
            <a:extLst>
              <a:ext uri="{28A0092B-C50C-407E-A947-70E740481C1C}">
                <a14:useLocalDpi xmlns:a14="http://schemas.microsoft.com/office/drawing/2010/main"/>
              </a:ext>
            </a:extLst>
          </a:blip>
          <a:stretch>
            <a:fillRect/>
          </a:stretch>
        </p:blipFill>
        <p:spPr>
          <a:xfrm>
            <a:off x="5526564" y="1447799"/>
            <a:ext cx="6420008" cy="4724400"/>
          </a:xfrm>
          <a:prstGeom prst="rect">
            <a:avLst/>
          </a:prstGeom>
        </p:spPr>
      </p:pic>
    </p:spTree>
    <p:extLst>
      <p:ext uri="{BB962C8B-B14F-4D97-AF65-F5344CB8AC3E}">
        <p14:creationId xmlns:p14="http://schemas.microsoft.com/office/powerpoint/2010/main" val="1196342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Discovering SMAP Data at NSIDC</a:t>
            </a:r>
          </a:p>
        </p:txBody>
      </p:sp>
      <p:pic>
        <p:nvPicPr>
          <p:cNvPr id="11"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605679" y="1447800"/>
            <a:ext cx="6977467" cy="4724400"/>
          </a:xfrm>
          <a:prstGeom prst="rect">
            <a:avLst/>
          </a:prstGeom>
        </p:spPr>
      </p:pic>
      <p:sp>
        <p:nvSpPr>
          <p:cNvPr id="9" name="Text Placeholder 8"/>
          <p:cNvSpPr>
            <a:spLocks noGrp="1"/>
          </p:cNvSpPr>
          <p:nvPr>
            <p:ph type="body" sz="quarter" idx="12"/>
          </p:nvPr>
        </p:nvSpPr>
        <p:spPr/>
        <p:txBody>
          <a:bodyPr/>
          <a:lstStyle/>
          <a:p>
            <a:r>
              <a:rPr lang="en-US" dirty="0">
                <a:hlinkClick r:id="rId4"/>
              </a:rPr>
              <a:t>http://nsidc.org</a:t>
            </a:r>
            <a:r>
              <a:rPr lang="en-US" dirty="0"/>
              <a:t> </a:t>
            </a:r>
          </a:p>
        </p:txBody>
      </p:sp>
      <p:sp>
        <p:nvSpPr>
          <p:cNvPr id="5" name="TextBox 4"/>
          <p:cNvSpPr txBox="1"/>
          <p:nvPr/>
        </p:nvSpPr>
        <p:spPr>
          <a:xfrm>
            <a:off x="242252" y="2193610"/>
            <a:ext cx="2363427" cy="3046988"/>
          </a:xfrm>
          <a:prstGeom prst="rect">
            <a:avLst/>
          </a:prstGeom>
          <a:noFill/>
        </p:spPr>
        <p:txBody>
          <a:bodyPr wrap="square" rtlCol="0">
            <a:spAutoFit/>
          </a:bodyPr>
          <a:lstStyle/>
          <a:p>
            <a:r>
              <a:rPr lang="en-US" dirty="0"/>
              <a:t>Clicking on the data set name in the Search results will take you to the collection’s catalog page</a:t>
            </a:r>
          </a:p>
        </p:txBody>
      </p:sp>
    </p:spTree>
    <p:extLst>
      <p:ext uri="{BB962C8B-B14F-4D97-AF65-F5344CB8AC3E}">
        <p14:creationId xmlns:p14="http://schemas.microsoft.com/office/powerpoint/2010/main" val="1096920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Discovering SMAP Data at NSIDC</a:t>
            </a:r>
          </a:p>
        </p:txBody>
      </p:sp>
      <p:sp>
        <p:nvSpPr>
          <p:cNvPr id="7" name="Content Placeholder 6"/>
          <p:cNvSpPr>
            <a:spLocks noGrp="1"/>
          </p:cNvSpPr>
          <p:nvPr>
            <p:ph idx="12"/>
          </p:nvPr>
        </p:nvSpPr>
        <p:spPr>
          <a:xfrm>
            <a:off x="6828312" y="1447798"/>
            <a:ext cx="5118259" cy="4724401"/>
          </a:xfrm>
        </p:spPr>
        <p:txBody>
          <a:bodyPr>
            <a:noAutofit/>
          </a:bodyPr>
          <a:lstStyle/>
          <a:p>
            <a:pPr marL="146278" indent="0">
              <a:buNone/>
            </a:pPr>
            <a:r>
              <a:rPr lang="en-US" dirty="0"/>
              <a:t>From the catalog page, you can use the </a:t>
            </a:r>
            <a:r>
              <a:rPr lang="en-US" b="1" dirty="0"/>
              <a:t>Get Data </a:t>
            </a:r>
            <a:r>
              <a:rPr lang="en-US" dirty="0"/>
              <a:t>options to explore options to download, visualize, and customize your data order</a:t>
            </a:r>
          </a:p>
          <a:p>
            <a:pPr marL="146278" indent="0">
              <a:buNone/>
            </a:pPr>
            <a:r>
              <a:rPr lang="en-US" dirty="0"/>
              <a:t>You’ll also notice there’s an overview of the data in the collection. Clicking on the different tabs will highlight how to cite this data, provide you with a user guide, and how to reach NSIDC for support</a:t>
            </a:r>
          </a:p>
          <a:p>
            <a:endParaRPr lang="en-US" dirty="0"/>
          </a:p>
        </p:txBody>
      </p:sp>
      <p:sp>
        <p:nvSpPr>
          <p:cNvPr id="8" name="Text Placeholder 7"/>
          <p:cNvSpPr>
            <a:spLocks noGrp="1"/>
          </p:cNvSpPr>
          <p:nvPr>
            <p:ph type="body" sz="quarter" idx="13"/>
          </p:nvPr>
        </p:nvSpPr>
        <p:spPr>
          <a:xfrm>
            <a:off x="242252" y="854075"/>
            <a:ext cx="11704320" cy="514014"/>
          </a:xfrm>
        </p:spPr>
        <p:txBody>
          <a:bodyPr/>
          <a:lstStyle/>
          <a:p>
            <a:r>
              <a:rPr lang="en-US" dirty="0">
                <a:hlinkClick r:id="rId3"/>
              </a:rPr>
              <a:t>http://nsidc.org/</a:t>
            </a:r>
            <a:r>
              <a:rPr lang="en-US" dirty="0"/>
              <a:t> </a:t>
            </a:r>
          </a:p>
        </p:txBody>
      </p:sp>
      <p:pic>
        <p:nvPicPr>
          <p:cNvPr id="9" name="Content Placeholder 5"/>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242252" y="1447800"/>
            <a:ext cx="4182049" cy="4418610"/>
          </a:xfrm>
          <a:prstGeom prst="rect">
            <a:avLst/>
          </a:prstGeom>
        </p:spPr>
      </p:pic>
      <p:grpSp>
        <p:nvGrpSpPr>
          <p:cNvPr id="10" name="Group 9"/>
          <p:cNvGrpSpPr/>
          <p:nvPr/>
        </p:nvGrpSpPr>
        <p:grpSpPr>
          <a:xfrm>
            <a:off x="4479238" y="1447798"/>
            <a:ext cx="2294136" cy="4724401"/>
            <a:chOff x="5142488" y="1368089"/>
            <a:chExt cx="2554856" cy="5261311"/>
          </a:xfrm>
        </p:grpSpPr>
        <p:pic>
          <p:nvPicPr>
            <p:cNvPr id="11" name="Content Placeholder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47951" y="1368089"/>
              <a:ext cx="2546661" cy="2806399"/>
            </a:xfrm>
            <a:prstGeom prst="rect">
              <a:avLst/>
            </a:prstGeom>
          </p:spPr>
        </p:pic>
        <p:pic>
          <p:nvPicPr>
            <p:cNvPr id="12" name="Content Placeholder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142488" y="4222144"/>
              <a:ext cx="2552124" cy="696174"/>
            </a:xfrm>
            <a:prstGeom prst="rect">
              <a:avLst/>
            </a:prstGeom>
          </p:spPr>
        </p:pic>
        <p:pic>
          <p:nvPicPr>
            <p:cNvPr id="13" name="Content Placeholder 5"/>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145220" y="4965975"/>
              <a:ext cx="2552124" cy="1663425"/>
            </a:xfrm>
            <a:prstGeom prst="rect">
              <a:avLst/>
            </a:prstGeom>
          </p:spPr>
        </p:pic>
      </p:grpSp>
    </p:spTree>
    <p:extLst>
      <p:ext uri="{BB962C8B-B14F-4D97-AF65-F5344CB8AC3E}">
        <p14:creationId xmlns:p14="http://schemas.microsoft.com/office/powerpoint/2010/main" val="1282236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Discovering SMAP Data at NSIDC</a:t>
            </a:r>
          </a:p>
        </p:txBody>
      </p:sp>
      <p:sp>
        <p:nvSpPr>
          <p:cNvPr id="5" name="Text Placeholder 4"/>
          <p:cNvSpPr>
            <a:spLocks noGrp="1"/>
          </p:cNvSpPr>
          <p:nvPr>
            <p:ph type="body" sz="quarter" idx="13"/>
          </p:nvPr>
        </p:nvSpPr>
        <p:spPr/>
        <p:txBody>
          <a:bodyPr/>
          <a:lstStyle/>
          <a:p>
            <a:r>
              <a:rPr lang="en-US" dirty="0">
                <a:hlinkClick r:id="rId2"/>
              </a:rPr>
              <a:t>http://nsidc.org/</a:t>
            </a:r>
            <a:r>
              <a:rPr lang="en-US" dirty="0"/>
              <a:t> </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068236" y="1447800"/>
            <a:ext cx="4154791" cy="4724400"/>
          </a:xfrm>
          <a:prstGeom prst="rect">
            <a:avLst/>
          </a:prstGeom>
        </p:spPr>
      </p:pic>
      <p:pic>
        <p:nvPicPr>
          <p:cNvPr id="7" name="Content Placeholder 5"/>
          <p:cNvPicPr>
            <a:picLocks noGrp="1" noChangeAspect="1"/>
          </p:cNvPicPr>
          <p:nvPr>
            <p:ph idx="12"/>
          </p:nvPr>
        </p:nvPicPr>
        <p:blipFill>
          <a:blip r:embed="rId4">
            <a:extLst>
              <a:ext uri="{28A0092B-C50C-407E-A947-70E740481C1C}">
                <a14:useLocalDpi xmlns:a14="http://schemas.microsoft.com/office/drawing/2010/main"/>
              </a:ext>
            </a:extLst>
          </a:blip>
          <a:stretch>
            <a:fillRect/>
          </a:stretch>
        </p:blipFill>
        <p:spPr>
          <a:xfrm>
            <a:off x="6839068" y="1447800"/>
            <a:ext cx="4408252" cy="4724400"/>
          </a:xfrm>
          <a:prstGeom prst="rect">
            <a:avLst/>
          </a:prstGeom>
        </p:spPr>
      </p:pic>
    </p:spTree>
    <p:extLst>
      <p:ext uri="{BB962C8B-B14F-4D97-AF65-F5344CB8AC3E}">
        <p14:creationId xmlns:p14="http://schemas.microsoft.com/office/powerpoint/2010/main" val="166842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Objectives</a:t>
            </a:r>
          </a:p>
        </p:txBody>
      </p:sp>
      <p:sp>
        <p:nvSpPr>
          <p:cNvPr id="2" name="Content Placeholder 1"/>
          <p:cNvSpPr>
            <a:spLocks noGrp="1"/>
          </p:cNvSpPr>
          <p:nvPr>
            <p:ph idx="1"/>
          </p:nvPr>
        </p:nvSpPr>
        <p:spPr/>
        <p:txBody>
          <a:bodyPr/>
          <a:lstStyle/>
          <a:p>
            <a:pPr marL="146278" indent="0">
              <a:buNone/>
            </a:pPr>
            <a:r>
              <a:rPr lang="en-US" dirty="0"/>
              <a:t>By the end of this exercise, you will be able to: </a:t>
            </a:r>
          </a:p>
          <a:p>
            <a:r>
              <a:rPr lang="en-US" dirty="0"/>
              <a:t>Access SMAP data</a:t>
            </a:r>
          </a:p>
          <a:p>
            <a:r>
              <a:rPr lang="en-US" dirty="0"/>
              <a:t>Visualize and analyze SMAP data</a:t>
            </a:r>
          </a:p>
        </p:txBody>
      </p:sp>
    </p:spTree>
    <p:extLst>
      <p:ext uri="{BB962C8B-B14F-4D97-AF65-F5344CB8AC3E}">
        <p14:creationId xmlns:p14="http://schemas.microsoft.com/office/powerpoint/2010/main" val="1290115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Discovering SMAP Data at NSIDC</a:t>
            </a:r>
          </a:p>
        </p:txBody>
      </p:sp>
      <p:sp>
        <p:nvSpPr>
          <p:cNvPr id="6" name="Text Placeholder 5"/>
          <p:cNvSpPr>
            <a:spLocks noGrp="1"/>
          </p:cNvSpPr>
          <p:nvPr>
            <p:ph type="body" sz="quarter" idx="13"/>
          </p:nvPr>
        </p:nvSpPr>
        <p:spPr/>
        <p:txBody>
          <a:bodyPr/>
          <a:lstStyle/>
          <a:p>
            <a:r>
              <a:rPr lang="en-US" dirty="0">
                <a:hlinkClick r:id="rId3"/>
              </a:rPr>
              <a:t>http://nsidc.org</a:t>
            </a:r>
            <a:r>
              <a:rPr lang="en-US" dirty="0"/>
              <a:t> </a:t>
            </a:r>
          </a:p>
        </p:txBody>
      </p:sp>
      <p:pic>
        <p:nvPicPr>
          <p:cNvPr id="9" name="Content Placeholder 5"/>
          <p:cNvPicPr>
            <a:picLocks noGrp="1" noChangeAspect="1"/>
          </p:cNvPicPr>
          <p:nvPr>
            <p:ph idx="1"/>
          </p:nvPr>
        </p:nvPicPr>
        <p:blipFill>
          <a:blip r:embed="rId4">
            <a:extLst>
              <a:ext uri="{28A0092B-C50C-407E-A947-70E740481C1C}">
                <a14:useLocalDpi xmlns:a14="http://schemas.microsoft.com/office/drawing/2010/main"/>
              </a:ext>
            </a:extLst>
          </a:blip>
          <a:stretch>
            <a:fillRect/>
          </a:stretch>
        </p:blipFill>
        <p:spPr>
          <a:xfrm>
            <a:off x="943581" y="1447800"/>
            <a:ext cx="4404101" cy="4724400"/>
          </a:xfrm>
          <a:effectLst/>
        </p:spPr>
      </p:pic>
      <p:pic>
        <p:nvPicPr>
          <p:cNvPr id="10" name="Content Placeholder 5"/>
          <p:cNvPicPr>
            <a:picLocks noGrp="1" noChangeAspect="1"/>
          </p:cNvPicPr>
          <p:nvPr>
            <p:ph idx="12"/>
          </p:nvPr>
        </p:nvPicPr>
        <p:blipFill>
          <a:blip r:embed="rId5">
            <a:extLst>
              <a:ext uri="{28A0092B-C50C-407E-A947-70E740481C1C}">
                <a14:useLocalDpi xmlns:a14="http://schemas.microsoft.com/office/drawing/2010/main"/>
              </a:ext>
            </a:extLst>
          </a:blip>
          <a:stretch>
            <a:fillRect/>
          </a:stretch>
        </p:blipFill>
        <p:spPr>
          <a:xfrm>
            <a:off x="6891015" y="1447800"/>
            <a:ext cx="4304357" cy="4724400"/>
          </a:xfrm>
          <a:prstGeom prst="rect">
            <a:avLst/>
          </a:prstGeom>
        </p:spPr>
      </p:pic>
    </p:spTree>
    <p:extLst>
      <p:ext uri="{BB962C8B-B14F-4D97-AF65-F5344CB8AC3E}">
        <p14:creationId xmlns:p14="http://schemas.microsoft.com/office/powerpoint/2010/main" val="133201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Discovering SMAP Data at NSIDC</a:t>
            </a:r>
          </a:p>
        </p:txBody>
      </p:sp>
      <p:pic>
        <p:nvPicPr>
          <p:cNvPr id="8" name="Content Placeholder 5"/>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760475" y="1447800"/>
            <a:ext cx="4667876" cy="4724400"/>
          </a:xfrm>
          <a:prstGeom prst="rect">
            <a:avLst/>
          </a:prstGeom>
        </p:spPr>
      </p:pic>
      <p:sp>
        <p:nvSpPr>
          <p:cNvPr id="7" name="Text Placeholder 6"/>
          <p:cNvSpPr>
            <a:spLocks noGrp="1"/>
          </p:cNvSpPr>
          <p:nvPr>
            <p:ph type="body" sz="quarter" idx="12"/>
          </p:nvPr>
        </p:nvSpPr>
        <p:spPr/>
        <p:txBody>
          <a:bodyPr/>
          <a:lstStyle/>
          <a:p>
            <a:r>
              <a:rPr lang="en-US" dirty="0">
                <a:hlinkClick r:id="rId4"/>
              </a:rPr>
              <a:t>http://nsidc.org</a:t>
            </a:r>
            <a:r>
              <a:rPr lang="en-US" dirty="0"/>
              <a:t> </a:t>
            </a:r>
          </a:p>
        </p:txBody>
      </p:sp>
      <p:sp>
        <p:nvSpPr>
          <p:cNvPr id="5" name="TextBox 4"/>
          <p:cNvSpPr txBox="1"/>
          <p:nvPr/>
        </p:nvSpPr>
        <p:spPr>
          <a:xfrm>
            <a:off x="569870" y="2362200"/>
            <a:ext cx="2751675" cy="3046988"/>
          </a:xfrm>
          <a:prstGeom prst="rect">
            <a:avLst/>
          </a:prstGeom>
          <a:noFill/>
        </p:spPr>
        <p:txBody>
          <a:bodyPr wrap="square" rtlCol="0">
            <a:spAutoFit/>
          </a:bodyPr>
          <a:lstStyle/>
          <a:p>
            <a:r>
              <a:rPr lang="en-US" dirty="0"/>
              <a:t>Revisiting the Visualize button under Get Data, let’s click Worldview and explore what this application has to offer</a:t>
            </a:r>
          </a:p>
        </p:txBody>
      </p:sp>
    </p:spTree>
    <p:extLst>
      <p:ext uri="{BB962C8B-B14F-4D97-AF65-F5344CB8AC3E}">
        <p14:creationId xmlns:p14="http://schemas.microsoft.com/office/powerpoint/2010/main" val="1651206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SMAP Data in NASA’s Worldview</a:t>
            </a:r>
          </a:p>
        </p:txBody>
      </p:sp>
      <p:sp>
        <p:nvSpPr>
          <p:cNvPr id="15" name="Content Placeholder 14"/>
          <p:cNvSpPr>
            <a:spLocks noGrp="1"/>
          </p:cNvSpPr>
          <p:nvPr>
            <p:ph idx="1"/>
          </p:nvPr>
        </p:nvSpPr>
        <p:spPr>
          <a:xfrm>
            <a:off x="242252" y="1447799"/>
            <a:ext cx="5172896" cy="4724400"/>
          </a:xfrm>
        </p:spPr>
        <p:txBody>
          <a:bodyPr/>
          <a:lstStyle/>
          <a:p>
            <a:r>
              <a:rPr lang="en-US" dirty="0"/>
              <a:t>Worldview provides you with the ability to interactively browse global, full-resolution satellite imagery and download the underlying data &amp; image files</a:t>
            </a:r>
          </a:p>
          <a:p>
            <a:r>
              <a:rPr lang="en-US" dirty="0"/>
              <a:t>Uses Global Imagery Browse Services (GIBS)</a:t>
            </a:r>
          </a:p>
          <a:p>
            <a:r>
              <a:rPr lang="en-US" dirty="0"/>
              <a:t>Most of the 100+ available products are updated within 3 </a:t>
            </a:r>
            <a:r>
              <a:rPr lang="en-US" dirty="0" err="1"/>
              <a:t>hrs</a:t>
            </a:r>
            <a:r>
              <a:rPr lang="en-US" dirty="0"/>
              <a:t> of observation</a:t>
            </a:r>
          </a:p>
        </p:txBody>
      </p:sp>
      <p:pic>
        <p:nvPicPr>
          <p:cNvPr id="9" name="Content Placeholder 5"/>
          <p:cNvPicPr>
            <a:picLocks noGrp="1" noChangeAspect="1"/>
          </p:cNvPicPr>
          <p:nvPr>
            <p:ph idx="12"/>
          </p:nvPr>
        </p:nvPicPr>
        <p:blipFill>
          <a:blip r:embed="rId3">
            <a:extLst>
              <a:ext uri="{28A0092B-C50C-407E-A947-70E740481C1C}">
                <a14:useLocalDpi xmlns:a14="http://schemas.microsoft.com/office/drawing/2010/main"/>
              </a:ext>
            </a:extLst>
          </a:blip>
          <a:stretch>
            <a:fillRect/>
          </a:stretch>
        </p:blipFill>
        <p:spPr>
          <a:xfrm>
            <a:off x="5578103" y="1447799"/>
            <a:ext cx="6367835" cy="4341041"/>
          </a:xfrm>
          <a:prstGeom prst="rect">
            <a:avLst/>
          </a:prstGeom>
        </p:spPr>
      </p:pic>
      <p:sp>
        <p:nvSpPr>
          <p:cNvPr id="16" name="Text Placeholder 15"/>
          <p:cNvSpPr>
            <a:spLocks noGrp="1"/>
          </p:cNvSpPr>
          <p:nvPr>
            <p:ph type="body" sz="quarter" idx="13"/>
          </p:nvPr>
        </p:nvSpPr>
        <p:spPr/>
        <p:txBody>
          <a:bodyPr/>
          <a:lstStyle/>
          <a:p>
            <a:r>
              <a:rPr lang="en-US" dirty="0">
                <a:hlinkClick r:id="rId4"/>
              </a:rPr>
              <a:t>http://worldview.earthdata.nasa.gov/</a:t>
            </a:r>
            <a:r>
              <a:rPr lang="en-US" dirty="0"/>
              <a:t> </a:t>
            </a:r>
          </a:p>
        </p:txBody>
      </p:sp>
    </p:spTree>
    <p:extLst>
      <p:ext uri="{BB962C8B-B14F-4D97-AF65-F5344CB8AC3E}">
        <p14:creationId xmlns:p14="http://schemas.microsoft.com/office/powerpoint/2010/main" val="1584236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Visualizing and accessing SMAP Data from Worldview</a:t>
            </a:r>
            <a:endParaRPr lang="en-US" dirty="0"/>
          </a:p>
        </p:txBody>
      </p:sp>
      <p:sp>
        <p:nvSpPr>
          <p:cNvPr id="4" name="Content Placeholder 3"/>
          <p:cNvSpPr>
            <a:spLocks noGrp="1"/>
          </p:cNvSpPr>
          <p:nvPr>
            <p:ph idx="1"/>
          </p:nvPr>
        </p:nvSpPr>
        <p:spPr>
          <a:xfrm>
            <a:off x="242252" y="1130283"/>
            <a:ext cx="4626631" cy="5294268"/>
          </a:xfrm>
        </p:spPr>
        <p:txBody>
          <a:bodyPr/>
          <a:lstStyle/>
          <a:p>
            <a:pPr marL="146278" indent="0">
              <a:buNone/>
            </a:pPr>
            <a:r>
              <a:rPr lang="en-US" dirty="0"/>
              <a:t>Here, I’ve repositioned the Coastlines layer above Soil Moisture – notice the outlines visible in the Arctic over the Soil Moisture data</a:t>
            </a:r>
          </a:p>
          <a:p>
            <a:pPr marL="146278" indent="0">
              <a:buNone/>
            </a:pPr>
            <a:r>
              <a:rPr lang="en-US" dirty="0"/>
              <a:t>Also, clicking on the slider-bar symbol will open a dialogue to allow for changing the layer’s opacity, thresholds and color palette</a:t>
            </a:r>
          </a:p>
          <a:p>
            <a:pPr marL="146278" indent="0">
              <a:buNone/>
            </a:pPr>
            <a:r>
              <a:rPr lang="en-US" dirty="0"/>
              <a:t>Clicking the “X” symbol for a layer removes it from the Layers panel</a:t>
            </a:r>
          </a:p>
        </p:txBody>
      </p:sp>
      <p:pic>
        <p:nvPicPr>
          <p:cNvPr id="8" name="Content Placeholder 7"/>
          <p:cNvPicPr>
            <a:picLocks noGrp="1" noChangeAspect="1"/>
          </p:cNvPicPr>
          <p:nvPr>
            <p:ph idx="12"/>
          </p:nvPr>
        </p:nvPicPr>
        <p:blipFill>
          <a:blip r:embed="rId3">
            <a:extLst>
              <a:ext uri="{28A0092B-C50C-407E-A947-70E740481C1C}">
                <a14:useLocalDpi xmlns:a14="http://schemas.microsoft.com/office/drawing/2010/main" val="0"/>
              </a:ext>
            </a:extLst>
          </a:blip>
          <a:stretch>
            <a:fillRect/>
          </a:stretch>
        </p:blipFill>
        <p:spPr>
          <a:xfrm>
            <a:off x="4889244" y="1130283"/>
            <a:ext cx="7056694" cy="3750475"/>
          </a:xfrm>
        </p:spPr>
      </p:pic>
      <p:cxnSp>
        <p:nvCxnSpPr>
          <p:cNvPr id="10" name="Straight Arrow Connector 9"/>
          <p:cNvCxnSpPr>
            <a:stCxn id="11" idx="1"/>
          </p:cNvCxnSpPr>
          <p:nvPr/>
        </p:nvCxnSpPr>
        <p:spPr>
          <a:xfrm flipH="1">
            <a:off x="6094412" y="1420660"/>
            <a:ext cx="701811" cy="51897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796223" y="1235994"/>
            <a:ext cx="4900972" cy="369332"/>
          </a:xfrm>
          <a:prstGeom prst="rect">
            <a:avLst/>
          </a:prstGeom>
          <a:solidFill>
            <a:schemeClr val="bg1">
              <a:alpha val="85000"/>
            </a:schemeClr>
          </a:solidFill>
        </p:spPr>
        <p:txBody>
          <a:bodyPr wrap="square" rtlCol="0">
            <a:spAutoFit/>
          </a:bodyPr>
          <a:lstStyle/>
          <a:p>
            <a:r>
              <a:rPr lang="en-US" sz="1800" dirty="0"/>
              <a:t>Exposes the panel to alter the layer’s look</a:t>
            </a:r>
          </a:p>
        </p:txBody>
      </p:sp>
      <p:cxnSp>
        <p:nvCxnSpPr>
          <p:cNvPr id="14" name="Straight Arrow Connector 13"/>
          <p:cNvCxnSpPr/>
          <p:nvPr/>
        </p:nvCxnSpPr>
        <p:spPr>
          <a:xfrm flipV="1">
            <a:off x="6198919" y="3587412"/>
            <a:ext cx="0" cy="424741"/>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571086" y="4012153"/>
            <a:ext cx="4701071" cy="369332"/>
          </a:xfrm>
          <a:prstGeom prst="rect">
            <a:avLst/>
          </a:prstGeom>
          <a:solidFill>
            <a:schemeClr val="bg1">
              <a:alpha val="85000"/>
            </a:schemeClr>
          </a:solidFill>
        </p:spPr>
        <p:txBody>
          <a:bodyPr wrap="square" rtlCol="0">
            <a:spAutoFit/>
          </a:bodyPr>
          <a:lstStyle/>
          <a:p>
            <a:r>
              <a:rPr lang="en-US" sz="1800"/>
              <a:t>Removes this layer from the Layers Panel</a:t>
            </a:r>
            <a:endParaRPr lang="en-US" sz="1800" dirty="0"/>
          </a:p>
        </p:txBody>
      </p:sp>
    </p:spTree>
    <p:extLst>
      <p:ext uri="{BB962C8B-B14F-4D97-AF65-F5344CB8AC3E}">
        <p14:creationId xmlns:p14="http://schemas.microsoft.com/office/powerpoint/2010/main" val="2033762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160" y="1130300"/>
            <a:ext cx="11234505" cy="5016744"/>
          </a:xfrm>
        </p:spPr>
      </p:pic>
      <p:sp>
        <p:nvSpPr>
          <p:cNvPr id="2" name="Title 1"/>
          <p:cNvSpPr>
            <a:spLocks noGrp="1"/>
          </p:cNvSpPr>
          <p:nvPr>
            <p:ph type="title"/>
          </p:nvPr>
        </p:nvSpPr>
        <p:spPr/>
        <p:txBody>
          <a:bodyPr/>
          <a:lstStyle/>
          <a:p>
            <a:r>
              <a:rPr lang="en-US" dirty="0"/>
              <a:t>Exploring the Worldview Interface Further</a:t>
            </a:r>
          </a:p>
        </p:txBody>
      </p:sp>
      <p:cxnSp>
        <p:nvCxnSpPr>
          <p:cNvPr id="11" name="Straight Arrow Connector 10"/>
          <p:cNvCxnSpPr>
            <a:stCxn id="9" idx="0"/>
          </p:cNvCxnSpPr>
          <p:nvPr/>
        </p:nvCxnSpPr>
        <p:spPr>
          <a:xfrm flipH="1" flipV="1">
            <a:off x="1206727" y="4504186"/>
            <a:ext cx="838200" cy="482258"/>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97127" y="4986444"/>
            <a:ext cx="2895600" cy="646331"/>
          </a:xfrm>
          <a:prstGeom prst="rect">
            <a:avLst/>
          </a:prstGeom>
          <a:solidFill>
            <a:schemeClr val="bg1">
              <a:alpha val="85000"/>
            </a:schemeClr>
          </a:solidFill>
        </p:spPr>
        <p:txBody>
          <a:bodyPr wrap="square" rtlCol="0">
            <a:spAutoFit/>
          </a:bodyPr>
          <a:lstStyle/>
          <a:p>
            <a:r>
              <a:rPr lang="en-US" sz="1800" dirty="0"/>
              <a:t>Click to browse </a:t>
            </a:r>
            <a:r>
              <a:rPr lang="en-US" sz="1800"/>
              <a:t>through other layers to add</a:t>
            </a:r>
            <a:endParaRPr lang="en-US" sz="1800" dirty="0"/>
          </a:p>
        </p:txBody>
      </p:sp>
      <p:cxnSp>
        <p:nvCxnSpPr>
          <p:cNvPr id="14" name="Straight Arrow Connector 13"/>
          <p:cNvCxnSpPr>
            <a:stCxn id="7" idx="1"/>
          </p:cNvCxnSpPr>
          <p:nvPr/>
        </p:nvCxnSpPr>
        <p:spPr>
          <a:xfrm flipH="1" flipV="1">
            <a:off x="2280062" y="1757064"/>
            <a:ext cx="385350" cy="31679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1876301" y="1295400"/>
            <a:ext cx="789111" cy="29656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8" idx="1"/>
          </p:cNvCxnSpPr>
          <p:nvPr/>
        </p:nvCxnSpPr>
        <p:spPr>
          <a:xfrm flipH="1" flipV="1">
            <a:off x="771896" y="2238954"/>
            <a:ext cx="1898148" cy="50145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65412" y="1150515"/>
            <a:ext cx="6248400" cy="646331"/>
          </a:xfrm>
          <a:prstGeom prst="rect">
            <a:avLst/>
          </a:prstGeom>
          <a:solidFill>
            <a:schemeClr val="bg1">
              <a:alpha val="85000"/>
            </a:schemeClr>
          </a:solidFill>
        </p:spPr>
        <p:txBody>
          <a:bodyPr wrap="square" rtlCol="0">
            <a:spAutoFit/>
          </a:bodyPr>
          <a:lstStyle/>
          <a:p>
            <a:r>
              <a:rPr lang="en-US" sz="1800" dirty="0"/>
              <a:t>Tabs for displaying current layers, current world events, or downloading underlying data</a:t>
            </a:r>
          </a:p>
        </p:txBody>
      </p:sp>
      <p:sp>
        <p:nvSpPr>
          <p:cNvPr id="7" name="TextBox 6"/>
          <p:cNvSpPr txBox="1"/>
          <p:nvPr/>
        </p:nvSpPr>
        <p:spPr>
          <a:xfrm>
            <a:off x="2665412" y="1889188"/>
            <a:ext cx="2895600" cy="369332"/>
          </a:xfrm>
          <a:prstGeom prst="rect">
            <a:avLst/>
          </a:prstGeom>
          <a:solidFill>
            <a:schemeClr val="bg1">
              <a:alpha val="85000"/>
            </a:schemeClr>
          </a:solidFill>
        </p:spPr>
        <p:txBody>
          <a:bodyPr wrap="square" rtlCol="0">
            <a:spAutoFit/>
          </a:bodyPr>
          <a:lstStyle/>
          <a:p>
            <a:r>
              <a:rPr lang="en-US" sz="1800" dirty="0"/>
              <a:t>Collapse the layer pane</a:t>
            </a:r>
          </a:p>
        </p:txBody>
      </p:sp>
      <p:sp>
        <p:nvSpPr>
          <p:cNvPr id="8" name="TextBox 7"/>
          <p:cNvSpPr txBox="1"/>
          <p:nvPr/>
        </p:nvSpPr>
        <p:spPr>
          <a:xfrm>
            <a:off x="2670044" y="2555744"/>
            <a:ext cx="2895600" cy="369332"/>
          </a:xfrm>
          <a:prstGeom prst="rect">
            <a:avLst/>
          </a:prstGeom>
          <a:solidFill>
            <a:schemeClr val="bg1">
              <a:alpha val="85000"/>
            </a:schemeClr>
          </a:solidFill>
        </p:spPr>
        <p:txBody>
          <a:bodyPr wrap="square" rtlCol="0">
            <a:spAutoFit/>
          </a:bodyPr>
          <a:lstStyle/>
          <a:p>
            <a:r>
              <a:rPr lang="en-US" sz="1800" dirty="0"/>
              <a:t>Turn overlay on or off</a:t>
            </a:r>
          </a:p>
        </p:txBody>
      </p:sp>
    </p:spTree>
    <p:extLst>
      <p:ext uri="{BB962C8B-B14F-4D97-AF65-F5344CB8AC3E}">
        <p14:creationId xmlns:p14="http://schemas.microsoft.com/office/powerpoint/2010/main" val="1714129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160" y="1130300"/>
            <a:ext cx="11234505" cy="5016744"/>
          </a:xfrm>
        </p:spPr>
      </p:pic>
      <p:sp>
        <p:nvSpPr>
          <p:cNvPr id="2" name="Title 1"/>
          <p:cNvSpPr>
            <a:spLocks noGrp="1"/>
          </p:cNvSpPr>
          <p:nvPr>
            <p:ph type="title"/>
          </p:nvPr>
        </p:nvSpPr>
        <p:spPr/>
        <p:txBody>
          <a:bodyPr/>
          <a:lstStyle/>
          <a:p>
            <a:r>
              <a:rPr lang="en-US" dirty="0"/>
              <a:t>Exploring the Worldview Interface Further</a:t>
            </a:r>
          </a:p>
        </p:txBody>
      </p:sp>
      <p:cxnSp>
        <p:nvCxnSpPr>
          <p:cNvPr id="13" name="Straight Arrow Connector 12"/>
          <p:cNvCxnSpPr/>
          <p:nvPr/>
        </p:nvCxnSpPr>
        <p:spPr>
          <a:xfrm flipV="1">
            <a:off x="9650909" y="1353787"/>
            <a:ext cx="585621" cy="8892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2" idx="3"/>
          </p:cNvCxnSpPr>
          <p:nvPr/>
        </p:nvCxnSpPr>
        <p:spPr>
          <a:xfrm flipV="1">
            <a:off x="9982270" y="1457601"/>
            <a:ext cx="731702" cy="6479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0313631" y="1538153"/>
            <a:ext cx="786903" cy="996398"/>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0899252" y="1438168"/>
            <a:ext cx="627133" cy="178888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1176705" y="2505694"/>
            <a:ext cx="318609" cy="127711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917109" y="1258049"/>
            <a:ext cx="3733800" cy="369332"/>
          </a:xfrm>
          <a:prstGeom prst="rect">
            <a:avLst/>
          </a:prstGeom>
          <a:solidFill>
            <a:schemeClr val="bg1">
              <a:alpha val="85000"/>
            </a:schemeClr>
          </a:solidFill>
        </p:spPr>
        <p:txBody>
          <a:bodyPr wrap="square" rtlCol="0">
            <a:spAutoFit/>
          </a:bodyPr>
          <a:lstStyle/>
          <a:p>
            <a:pPr algn="ctr"/>
            <a:r>
              <a:rPr lang="en-US" sz="1800" dirty="0"/>
              <a:t>Copy a URL of this map to share</a:t>
            </a:r>
          </a:p>
        </p:txBody>
      </p:sp>
      <p:sp>
        <p:nvSpPr>
          <p:cNvPr id="22" name="TextBox 21"/>
          <p:cNvSpPr txBox="1"/>
          <p:nvPr/>
        </p:nvSpPr>
        <p:spPr>
          <a:xfrm>
            <a:off x="5659053" y="1920835"/>
            <a:ext cx="4323217" cy="369332"/>
          </a:xfrm>
          <a:prstGeom prst="rect">
            <a:avLst/>
          </a:prstGeom>
          <a:solidFill>
            <a:schemeClr val="bg1">
              <a:alpha val="85000"/>
            </a:schemeClr>
          </a:solidFill>
        </p:spPr>
        <p:txBody>
          <a:bodyPr wrap="square" rtlCol="0">
            <a:spAutoFit/>
          </a:bodyPr>
          <a:lstStyle/>
          <a:p>
            <a:pPr algn="ctr"/>
            <a:r>
              <a:rPr lang="en-US" sz="1800" dirty="0"/>
              <a:t>Change </a:t>
            </a:r>
            <a:r>
              <a:rPr lang="en-US" sz="1800"/>
              <a:t>the projection of the display</a:t>
            </a:r>
            <a:endParaRPr lang="en-US" sz="1800" dirty="0"/>
          </a:p>
        </p:txBody>
      </p:sp>
      <p:sp>
        <p:nvSpPr>
          <p:cNvPr id="24" name="TextBox 23"/>
          <p:cNvSpPr txBox="1"/>
          <p:nvPr/>
        </p:nvSpPr>
        <p:spPr>
          <a:xfrm>
            <a:off x="6508370" y="2534551"/>
            <a:ext cx="3810000" cy="369332"/>
          </a:xfrm>
          <a:prstGeom prst="rect">
            <a:avLst/>
          </a:prstGeom>
          <a:solidFill>
            <a:schemeClr val="bg1">
              <a:alpha val="85000"/>
            </a:schemeClr>
          </a:solidFill>
        </p:spPr>
        <p:txBody>
          <a:bodyPr wrap="square" rtlCol="0">
            <a:spAutoFit/>
          </a:bodyPr>
          <a:lstStyle/>
          <a:p>
            <a:pPr algn="ctr"/>
            <a:r>
              <a:rPr lang="en-US" sz="1800"/>
              <a:t>Take a snapshot of the interface</a:t>
            </a:r>
            <a:endParaRPr lang="en-US" sz="1800" dirty="0"/>
          </a:p>
        </p:txBody>
      </p:sp>
      <p:sp>
        <p:nvSpPr>
          <p:cNvPr id="25" name="TextBox 24"/>
          <p:cNvSpPr txBox="1"/>
          <p:nvPr/>
        </p:nvSpPr>
        <p:spPr>
          <a:xfrm>
            <a:off x="7462542" y="3042387"/>
            <a:ext cx="3429000" cy="369332"/>
          </a:xfrm>
          <a:prstGeom prst="rect">
            <a:avLst/>
          </a:prstGeom>
          <a:solidFill>
            <a:schemeClr val="bg1">
              <a:alpha val="85000"/>
            </a:schemeClr>
          </a:solidFill>
        </p:spPr>
        <p:txBody>
          <a:bodyPr wrap="square" rtlCol="0">
            <a:spAutoFit/>
          </a:bodyPr>
          <a:lstStyle/>
          <a:p>
            <a:pPr algn="ctr"/>
            <a:r>
              <a:rPr lang="en-US" sz="1800" dirty="0"/>
              <a:t>Information about Worldview</a:t>
            </a:r>
          </a:p>
        </p:txBody>
      </p:sp>
      <p:sp>
        <p:nvSpPr>
          <p:cNvPr id="26" name="TextBox 25"/>
          <p:cNvSpPr txBox="1"/>
          <p:nvPr/>
        </p:nvSpPr>
        <p:spPr>
          <a:xfrm>
            <a:off x="7897992" y="3782808"/>
            <a:ext cx="3505199" cy="1200329"/>
          </a:xfrm>
          <a:prstGeom prst="rect">
            <a:avLst/>
          </a:prstGeom>
          <a:solidFill>
            <a:schemeClr val="bg1">
              <a:alpha val="85000"/>
            </a:schemeClr>
          </a:solidFill>
        </p:spPr>
        <p:txBody>
          <a:bodyPr wrap="square" rtlCol="0">
            <a:spAutoFit/>
          </a:bodyPr>
          <a:lstStyle/>
          <a:p>
            <a:r>
              <a:rPr lang="en-US" sz="1800" dirty="0"/>
              <a:t>Zoom in or out – can also use your mouse’s scroll wheel, double click on the map, or shift-drag to zoom to an area</a:t>
            </a:r>
          </a:p>
        </p:txBody>
      </p:sp>
    </p:spTree>
    <p:extLst>
      <p:ext uri="{BB962C8B-B14F-4D97-AF65-F5344CB8AC3E}">
        <p14:creationId xmlns:p14="http://schemas.microsoft.com/office/powerpoint/2010/main" val="15262206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160" y="1130300"/>
            <a:ext cx="11234505" cy="5016744"/>
          </a:xfrm>
        </p:spPr>
      </p:pic>
      <p:sp>
        <p:nvSpPr>
          <p:cNvPr id="2" name="Title 1"/>
          <p:cNvSpPr>
            <a:spLocks noGrp="1"/>
          </p:cNvSpPr>
          <p:nvPr>
            <p:ph type="title"/>
          </p:nvPr>
        </p:nvSpPr>
        <p:spPr/>
        <p:txBody>
          <a:bodyPr/>
          <a:lstStyle/>
          <a:p>
            <a:r>
              <a:rPr lang="en-US" dirty="0"/>
              <a:t>Exploring the Worldview Interface Further</a:t>
            </a:r>
          </a:p>
        </p:txBody>
      </p:sp>
      <p:cxnSp>
        <p:nvCxnSpPr>
          <p:cNvPr id="20" name="Straight Arrow Connector 19"/>
          <p:cNvCxnSpPr/>
          <p:nvPr/>
        </p:nvCxnSpPr>
        <p:spPr>
          <a:xfrm flipH="1">
            <a:off x="1058929" y="4445954"/>
            <a:ext cx="6283" cy="127439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927065" y="5321040"/>
            <a:ext cx="1" cy="49135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106823" y="3401725"/>
            <a:ext cx="0" cy="232283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4808402" y="4813892"/>
            <a:ext cx="1" cy="987524"/>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11183530" y="5255444"/>
            <a:ext cx="1" cy="5155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91781" y="3522624"/>
            <a:ext cx="2488300" cy="923330"/>
          </a:xfrm>
          <a:prstGeom prst="rect">
            <a:avLst/>
          </a:prstGeom>
          <a:solidFill>
            <a:schemeClr val="bg1">
              <a:alpha val="85000"/>
            </a:schemeClr>
          </a:solidFill>
        </p:spPr>
        <p:txBody>
          <a:bodyPr wrap="square" rtlCol="0">
            <a:spAutoFit/>
          </a:bodyPr>
          <a:lstStyle/>
          <a:p>
            <a:r>
              <a:rPr lang="en-US" sz="1800" dirty="0"/>
              <a:t>Change the month, day, and year of the data displayed</a:t>
            </a:r>
          </a:p>
        </p:txBody>
      </p:sp>
      <p:sp>
        <p:nvSpPr>
          <p:cNvPr id="33" name="TextBox 32"/>
          <p:cNvSpPr txBox="1"/>
          <p:nvPr/>
        </p:nvSpPr>
        <p:spPr>
          <a:xfrm>
            <a:off x="1210250" y="4663227"/>
            <a:ext cx="2743199" cy="646331"/>
          </a:xfrm>
          <a:prstGeom prst="rect">
            <a:avLst/>
          </a:prstGeom>
          <a:solidFill>
            <a:schemeClr val="bg1">
              <a:alpha val="85000"/>
            </a:schemeClr>
          </a:solidFill>
        </p:spPr>
        <p:txBody>
          <a:bodyPr wrap="square" rtlCol="0">
            <a:spAutoFit/>
          </a:bodyPr>
          <a:lstStyle/>
          <a:p>
            <a:r>
              <a:rPr lang="en-US" sz="1800" dirty="0"/>
              <a:t>Advanced forward or back a day at a time</a:t>
            </a:r>
          </a:p>
        </p:txBody>
      </p:sp>
      <p:sp>
        <p:nvSpPr>
          <p:cNvPr id="34" name="TextBox 33"/>
          <p:cNvSpPr txBox="1"/>
          <p:nvPr/>
        </p:nvSpPr>
        <p:spPr>
          <a:xfrm>
            <a:off x="2885395" y="2454302"/>
            <a:ext cx="3505199" cy="923330"/>
          </a:xfrm>
          <a:prstGeom prst="rect">
            <a:avLst/>
          </a:prstGeom>
          <a:solidFill>
            <a:schemeClr val="bg1">
              <a:alpha val="85000"/>
            </a:schemeClr>
          </a:solidFill>
        </p:spPr>
        <p:txBody>
          <a:bodyPr wrap="square" rtlCol="0">
            <a:spAutoFit/>
          </a:bodyPr>
          <a:lstStyle/>
          <a:p>
            <a:r>
              <a:rPr lang="en-US" sz="1800" dirty="0"/>
              <a:t>The blue line indicates the layer is on and available during this time range</a:t>
            </a:r>
          </a:p>
        </p:txBody>
      </p:sp>
      <p:sp>
        <p:nvSpPr>
          <p:cNvPr id="35" name="TextBox 34"/>
          <p:cNvSpPr txBox="1"/>
          <p:nvPr/>
        </p:nvSpPr>
        <p:spPr>
          <a:xfrm>
            <a:off x="4291055" y="3624544"/>
            <a:ext cx="2596481" cy="1200329"/>
          </a:xfrm>
          <a:prstGeom prst="rect">
            <a:avLst/>
          </a:prstGeom>
          <a:solidFill>
            <a:schemeClr val="bg1">
              <a:alpha val="85000"/>
            </a:schemeClr>
          </a:solidFill>
        </p:spPr>
        <p:txBody>
          <a:bodyPr wrap="square" rtlCol="0">
            <a:spAutoFit/>
          </a:bodyPr>
          <a:lstStyle/>
          <a:p>
            <a:r>
              <a:rPr lang="en-US" sz="1800" dirty="0"/>
              <a:t>Gray lines indicate layers are off, but available during this time range</a:t>
            </a:r>
          </a:p>
        </p:txBody>
      </p:sp>
      <p:sp>
        <p:nvSpPr>
          <p:cNvPr id="36" name="TextBox 35"/>
          <p:cNvSpPr txBox="1"/>
          <p:nvPr/>
        </p:nvSpPr>
        <p:spPr>
          <a:xfrm>
            <a:off x="7055980" y="3262616"/>
            <a:ext cx="1725847" cy="1477328"/>
          </a:xfrm>
          <a:prstGeom prst="rect">
            <a:avLst/>
          </a:prstGeom>
          <a:solidFill>
            <a:schemeClr val="bg1">
              <a:alpha val="85000"/>
            </a:schemeClr>
          </a:solidFill>
        </p:spPr>
        <p:txBody>
          <a:bodyPr wrap="square" rtlCol="0">
            <a:spAutoFit/>
          </a:bodyPr>
          <a:lstStyle/>
          <a:p>
            <a:r>
              <a:rPr lang="en-US" sz="1800" dirty="0"/>
              <a:t>Slider control to change the date of the layer displayed</a:t>
            </a:r>
          </a:p>
        </p:txBody>
      </p:sp>
      <p:sp>
        <p:nvSpPr>
          <p:cNvPr id="37" name="TextBox 36"/>
          <p:cNvSpPr txBox="1"/>
          <p:nvPr/>
        </p:nvSpPr>
        <p:spPr>
          <a:xfrm>
            <a:off x="9119165" y="4347071"/>
            <a:ext cx="2173045" cy="923330"/>
          </a:xfrm>
          <a:prstGeom prst="rect">
            <a:avLst/>
          </a:prstGeom>
          <a:solidFill>
            <a:schemeClr val="bg1">
              <a:alpha val="85000"/>
            </a:schemeClr>
          </a:solidFill>
        </p:spPr>
        <p:txBody>
          <a:bodyPr wrap="square" rtlCol="0">
            <a:spAutoFit/>
          </a:bodyPr>
          <a:lstStyle/>
          <a:p>
            <a:r>
              <a:rPr lang="en-US" sz="1800" dirty="0"/>
              <a:t>Change the timeline’s finest </a:t>
            </a:r>
            <a:r>
              <a:rPr lang="en-US" sz="1800"/>
              <a:t>increment shown</a:t>
            </a:r>
            <a:endParaRPr lang="en-US" sz="1800" dirty="0"/>
          </a:p>
        </p:txBody>
      </p:sp>
      <p:sp>
        <p:nvSpPr>
          <p:cNvPr id="38" name="TextBox 37"/>
          <p:cNvSpPr txBox="1"/>
          <p:nvPr/>
        </p:nvSpPr>
        <p:spPr>
          <a:xfrm>
            <a:off x="9970248" y="3423731"/>
            <a:ext cx="1647310" cy="646331"/>
          </a:xfrm>
          <a:prstGeom prst="rect">
            <a:avLst/>
          </a:prstGeom>
          <a:solidFill>
            <a:schemeClr val="bg1">
              <a:alpha val="85000"/>
            </a:schemeClr>
          </a:solidFill>
        </p:spPr>
        <p:txBody>
          <a:bodyPr wrap="square" rtlCol="0">
            <a:spAutoFit/>
          </a:bodyPr>
          <a:lstStyle/>
          <a:p>
            <a:pPr algn="ctr"/>
            <a:r>
              <a:rPr lang="en-US" sz="1800" dirty="0"/>
              <a:t>Collapse the timeline</a:t>
            </a:r>
          </a:p>
        </p:txBody>
      </p:sp>
      <p:cxnSp>
        <p:nvCxnSpPr>
          <p:cNvPr id="5" name="Elbow Connector 4"/>
          <p:cNvCxnSpPr/>
          <p:nvPr/>
        </p:nvCxnSpPr>
        <p:spPr>
          <a:xfrm rot="10800000" flipV="1">
            <a:off x="6519553" y="4739944"/>
            <a:ext cx="1399350" cy="1031000"/>
          </a:xfrm>
          <a:prstGeom prst="bentConnector3">
            <a:avLst>
              <a:gd name="adj1" fmla="val -70"/>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38" idx="2"/>
          </p:cNvCxnSpPr>
          <p:nvPr/>
        </p:nvCxnSpPr>
        <p:spPr>
          <a:xfrm rot="16200000" flipH="1">
            <a:off x="10333089" y="4530875"/>
            <a:ext cx="1700882" cy="779255"/>
          </a:xfrm>
          <a:prstGeom prst="bentConnector3">
            <a:avLst>
              <a:gd name="adj1" fmla="val 10203"/>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39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n-US" dirty="0"/>
              <a:t>Exploring Layer Options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5771" y="1130300"/>
            <a:ext cx="10257284" cy="5041900"/>
          </a:xfrm>
        </p:spPr>
      </p:pic>
      <p:cxnSp>
        <p:nvCxnSpPr>
          <p:cNvPr id="8" name="Straight Arrow Connector 7"/>
          <p:cNvCxnSpPr>
            <a:stCxn id="9" idx="1"/>
          </p:cNvCxnSpPr>
          <p:nvPr/>
        </p:nvCxnSpPr>
        <p:spPr>
          <a:xfrm flipH="1" flipV="1">
            <a:off x="4289363" y="1481427"/>
            <a:ext cx="137160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660963" y="1296760"/>
            <a:ext cx="5562092" cy="400110"/>
          </a:xfrm>
          <a:prstGeom prst="rect">
            <a:avLst/>
          </a:prstGeom>
          <a:solidFill>
            <a:schemeClr val="bg1">
              <a:alpha val="90000"/>
            </a:schemeClr>
          </a:solidFill>
        </p:spPr>
        <p:txBody>
          <a:bodyPr wrap="square" rtlCol="0">
            <a:spAutoFit/>
          </a:bodyPr>
          <a:lstStyle/>
          <a:p>
            <a:r>
              <a:rPr lang="en-US" sz="2000" dirty="0"/>
              <a:t>Click and type here for a keyword search</a:t>
            </a:r>
          </a:p>
        </p:txBody>
      </p:sp>
      <p:sp>
        <p:nvSpPr>
          <p:cNvPr id="12" name="TextBox 11"/>
          <p:cNvSpPr txBox="1"/>
          <p:nvPr/>
        </p:nvSpPr>
        <p:spPr>
          <a:xfrm>
            <a:off x="8702296" y="5005034"/>
            <a:ext cx="3244275" cy="1015663"/>
          </a:xfrm>
          <a:prstGeom prst="rect">
            <a:avLst/>
          </a:prstGeom>
          <a:solidFill>
            <a:schemeClr val="bg1">
              <a:alpha val="90000"/>
            </a:schemeClr>
          </a:solidFill>
        </p:spPr>
        <p:txBody>
          <a:bodyPr wrap="square" rtlCol="0">
            <a:spAutoFit/>
          </a:bodyPr>
          <a:lstStyle/>
          <a:p>
            <a:r>
              <a:rPr lang="en-US" sz="2000" dirty="0"/>
              <a:t>Click this category to expand and reveal SMAP data</a:t>
            </a:r>
          </a:p>
        </p:txBody>
      </p:sp>
      <p:sp>
        <p:nvSpPr>
          <p:cNvPr id="13" name="TextBox 12"/>
          <p:cNvSpPr txBox="1"/>
          <p:nvPr/>
        </p:nvSpPr>
        <p:spPr>
          <a:xfrm>
            <a:off x="242252" y="1296760"/>
            <a:ext cx="3201592" cy="5016758"/>
          </a:xfrm>
          <a:prstGeom prst="rect">
            <a:avLst/>
          </a:prstGeom>
          <a:solidFill>
            <a:schemeClr val="bg1">
              <a:alpha val="90000"/>
            </a:schemeClr>
          </a:solidFill>
        </p:spPr>
        <p:txBody>
          <a:bodyPr wrap="square" rtlCol="0">
            <a:spAutoFit/>
          </a:bodyPr>
          <a:lstStyle/>
          <a:p>
            <a:r>
              <a:rPr lang="en-US" sz="2000" dirty="0"/>
              <a:t>Clicking the add layers button opens this dialogue where you can search by topic on the “Hazards and Disasters” tab or under the “Science Disciplines” tab where we are now. SMAP can be found under the Terrestrial Hydrosphere category.</a:t>
            </a:r>
          </a:p>
          <a:p>
            <a:r>
              <a:rPr lang="en-US" sz="2000" dirty="0"/>
              <a:t>You may also search by keyword at the top of this dialogue by click on the “Search” text</a:t>
            </a:r>
          </a:p>
        </p:txBody>
      </p:sp>
      <p:cxnSp>
        <p:nvCxnSpPr>
          <p:cNvPr id="14" name="Straight Arrow Connector 13"/>
          <p:cNvCxnSpPr/>
          <p:nvPr/>
        </p:nvCxnSpPr>
        <p:spPr>
          <a:xfrm flipH="1">
            <a:off x="7330697" y="5572496"/>
            <a:ext cx="137160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3545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n-US"/>
              <a:t>SMAP Layer options:</a:t>
            </a:r>
            <a:endParaRPr lang="en-US" dirty="0"/>
          </a:p>
        </p:txBody>
      </p:sp>
      <p:sp>
        <p:nvSpPr>
          <p:cNvPr id="7" name="Content Placeholder 6"/>
          <p:cNvSpPr>
            <a:spLocks noGrp="1"/>
          </p:cNvSpPr>
          <p:nvPr>
            <p:ph sz="quarter" idx="4294967295"/>
          </p:nvPr>
        </p:nvSpPr>
        <p:spPr>
          <a:xfrm>
            <a:off x="242252" y="6003286"/>
            <a:ext cx="11704320" cy="314859"/>
          </a:xfrm>
        </p:spPr>
        <p:txBody>
          <a:bodyPr>
            <a:normAutofit fontScale="70000" lnSpcReduction="20000"/>
          </a:bodyPr>
          <a:lstStyle/>
          <a:p>
            <a:endParaRPr lang="en-US"/>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17218" y="1130299"/>
            <a:ext cx="10554388" cy="5187845"/>
          </a:xfrm>
        </p:spPr>
      </p:pic>
      <p:cxnSp>
        <p:nvCxnSpPr>
          <p:cNvPr id="9" name="Straight Arrow Connector 8"/>
          <p:cNvCxnSpPr/>
          <p:nvPr/>
        </p:nvCxnSpPr>
        <p:spPr>
          <a:xfrm flipH="1">
            <a:off x="6704012" y="4941804"/>
            <a:ext cx="457200" cy="100179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161212" y="4018474"/>
            <a:ext cx="3876828" cy="923330"/>
          </a:xfrm>
          <a:prstGeom prst="rect">
            <a:avLst/>
          </a:prstGeom>
          <a:solidFill>
            <a:schemeClr val="bg1">
              <a:alpha val="90000"/>
            </a:schemeClr>
          </a:solidFill>
        </p:spPr>
        <p:txBody>
          <a:bodyPr wrap="square" rtlCol="0">
            <a:spAutoFit/>
          </a:bodyPr>
          <a:lstStyle/>
          <a:p>
            <a:r>
              <a:rPr lang="en-US" sz="1800" dirty="0"/>
              <a:t>Click to reveal more details about the SMAP radiometer collections</a:t>
            </a:r>
          </a:p>
        </p:txBody>
      </p:sp>
    </p:spTree>
    <p:extLst>
      <p:ext uri="{BB962C8B-B14F-4D97-AF65-F5344CB8AC3E}">
        <p14:creationId xmlns:p14="http://schemas.microsoft.com/office/powerpoint/2010/main" val="1518787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252" y="276992"/>
            <a:ext cx="11704320" cy="576299"/>
          </a:xfrm>
        </p:spPr>
        <p:txBody>
          <a:bodyPr/>
          <a:lstStyle/>
          <a:p>
            <a:r>
              <a:rPr lang="en-US" dirty="0"/>
              <a:t>Adding an Overlay: Coastlines / Borders / Roads</a:t>
            </a:r>
          </a:p>
        </p:txBody>
      </p:sp>
      <p:sp>
        <p:nvSpPr>
          <p:cNvPr id="3" name="Content Placeholder 2"/>
          <p:cNvSpPr>
            <a:spLocks noGrp="1"/>
          </p:cNvSpPr>
          <p:nvPr>
            <p:ph sz="quarter" idx="4294967295"/>
          </p:nvPr>
        </p:nvSpPr>
        <p:spPr>
          <a:xfrm>
            <a:off x="242252" y="6003286"/>
            <a:ext cx="11704320" cy="314859"/>
          </a:xfrm>
        </p:spPr>
        <p:txBody>
          <a:bodyPr>
            <a:normAutofit fontScale="70000" lnSpcReduction="20000"/>
          </a:bodyPr>
          <a:lstStyle/>
          <a:p>
            <a:endParaRPr lang="en-US"/>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822982" y="1130299"/>
            <a:ext cx="10542860" cy="5187845"/>
          </a:xfrm>
        </p:spPr>
      </p:pic>
      <p:cxnSp>
        <p:nvCxnSpPr>
          <p:cNvPr id="8" name="Straight Arrow Connector 7"/>
          <p:cNvCxnSpPr/>
          <p:nvPr/>
        </p:nvCxnSpPr>
        <p:spPr>
          <a:xfrm flipH="1">
            <a:off x="5865812" y="4040326"/>
            <a:ext cx="152400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7389812" y="2589467"/>
            <a:ext cx="3876828" cy="2554545"/>
          </a:xfrm>
          <a:prstGeom prst="rect">
            <a:avLst/>
          </a:prstGeom>
          <a:solidFill>
            <a:schemeClr val="bg1">
              <a:alpha val="90000"/>
            </a:schemeClr>
          </a:solidFill>
        </p:spPr>
        <p:txBody>
          <a:bodyPr wrap="square" rtlCol="0">
            <a:spAutoFit/>
          </a:bodyPr>
          <a:lstStyle/>
          <a:p>
            <a:r>
              <a:rPr lang="en-US" sz="2000" dirty="0"/>
              <a:t>I’ve clicked on the “Other” category from the “Science Disciplines” tab and changed the default “Coastlines” layer to be “Coastlines/Borders/Roads” to add more detail to the map</a:t>
            </a:r>
          </a:p>
        </p:txBody>
      </p:sp>
    </p:spTree>
    <p:extLst>
      <p:ext uri="{BB962C8B-B14F-4D97-AF65-F5344CB8AC3E}">
        <p14:creationId xmlns:p14="http://schemas.microsoft.com/office/powerpoint/2010/main" val="743541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Outline</a:t>
            </a:r>
            <a:endParaRPr lang="en-US" dirty="0"/>
          </a:p>
        </p:txBody>
      </p:sp>
      <p:sp>
        <p:nvSpPr>
          <p:cNvPr id="5" name="Content Placeholder 4"/>
          <p:cNvSpPr>
            <a:spLocks noGrp="1"/>
          </p:cNvSpPr>
          <p:nvPr>
            <p:ph idx="1"/>
          </p:nvPr>
        </p:nvSpPr>
        <p:spPr/>
        <p:txBody>
          <a:bodyPr/>
          <a:lstStyle/>
          <a:p>
            <a:r>
              <a:rPr lang="en-US" dirty="0"/>
              <a:t>SMAP Data Products</a:t>
            </a:r>
          </a:p>
          <a:p>
            <a:pPr lvl="1"/>
            <a:r>
              <a:rPr lang="en-US" dirty="0"/>
              <a:t>SMAP Data Product Summary</a:t>
            </a:r>
          </a:p>
          <a:p>
            <a:pPr lvl="1"/>
            <a:r>
              <a:rPr lang="en-US" dirty="0"/>
              <a:t>Product Configuration</a:t>
            </a:r>
          </a:p>
          <a:p>
            <a:r>
              <a:rPr lang="en-US" dirty="0"/>
              <a:t>Discover, Download, and Visualize SMAP Data</a:t>
            </a:r>
          </a:p>
          <a:p>
            <a:pPr lvl="1"/>
            <a:r>
              <a:rPr lang="en-US" dirty="0"/>
              <a:t>Sites</a:t>
            </a:r>
          </a:p>
          <a:p>
            <a:pPr lvl="1"/>
            <a:r>
              <a:rPr lang="en-US" dirty="0"/>
              <a:t>Tools</a:t>
            </a:r>
          </a:p>
          <a:p>
            <a:r>
              <a:rPr lang="en-US" dirty="0"/>
              <a:t>Download SMAP Data </a:t>
            </a:r>
          </a:p>
          <a:p>
            <a:r>
              <a:rPr lang="en-US" dirty="0"/>
              <a:t>SMAP Data Analysis</a:t>
            </a:r>
          </a:p>
          <a:p>
            <a:pPr lvl="1"/>
            <a:r>
              <a:rPr lang="en-US" dirty="0"/>
              <a:t>Extracting SMAP Soil Moisture Values</a:t>
            </a:r>
          </a:p>
          <a:p>
            <a:pPr lvl="1"/>
            <a:r>
              <a:rPr lang="en-US" dirty="0"/>
              <a:t>Open the File</a:t>
            </a:r>
          </a:p>
        </p:txBody>
      </p:sp>
    </p:spTree>
    <p:extLst>
      <p:ext uri="{BB962C8B-B14F-4D97-AF65-F5344CB8AC3E}">
        <p14:creationId xmlns:p14="http://schemas.microsoft.com/office/powerpoint/2010/main" val="963411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SMAP Data with NASA’s Earthdata Search</a:t>
            </a:r>
          </a:p>
        </p:txBody>
      </p:sp>
      <p:sp>
        <p:nvSpPr>
          <p:cNvPr id="5" name="Content Placeholder 4"/>
          <p:cNvSpPr>
            <a:spLocks noGrp="1"/>
          </p:cNvSpPr>
          <p:nvPr>
            <p:ph idx="1"/>
          </p:nvPr>
        </p:nvSpPr>
        <p:spPr>
          <a:xfrm>
            <a:off x="242252" y="1447799"/>
            <a:ext cx="6930444" cy="4724400"/>
          </a:xfrm>
        </p:spPr>
        <p:txBody>
          <a:bodyPr>
            <a:noAutofit/>
          </a:bodyPr>
          <a:lstStyle/>
          <a:p>
            <a:r>
              <a:rPr lang="en-US" dirty="0"/>
              <a:t>Connects users to their data by making data search, discovery, and access available in one application</a:t>
            </a:r>
          </a:p>
          <a:p>
            <a:r>
              <a:rPr lang="en-US" dirty="0"/>
              <a:t>Offers the ability to search across disciplines and DAACs</a:t>
            </a:r>
          </a:p>
          <a:p>
            <a:r>
              <a:rPr lang="en-US" dirty="0"/>
              <a:t>For the last live demonstration, I’ll go through</a:t>
            </a:r>
          </a:p>
          <a:p>
            <a:pPr lvl="1"/>
            <a:r>
              <a:rPr lang="en-US" dirty="0"/>
              <a:t>the interface’s filtering options to hone a search for SMAP L3 Radiometer Global Daily 36 km EASE-Grid Soil Moisture (SPL3SMP)</a:t>
            </a:r>
          </a:p>
          <a:p>
            <a:pPr lvl="1"/>
            <a:r>
              <a:rPr lang="en-US" dirty="0"/>
              <a:t>available ordering and subsetting options</a:t>
            </a:r>
          </a:p>
        </p:txBody>
      </p:sp>
      <p:pic>
        <p:nvPicPr>
          <p:cNvPr id="10" name="Content Placeholder 3"/>
          <p:cNvPicPr>
            <a:picLocks noGrp="1" noChangeAspect="1"/>
          </p:cNvPicPr>
          <p:nvPr>
            <p:ph idx="12"/>
          </p:nvPr>
        </p:nvPicPr>
        <p:blipFill>
          <a:blip r:embed="rId3">
            <a:extLst>
              <a:ext uri="{28A0092B-C50C-407E-A947-70E740481C1C}">
                <a14:useLocalDpi xmlns:a14="http://schemas.microsoft.com/office/drawing/2010/main"/>
              </a:ext>
            </a:extLst>
          </a:blip>
          <a:stretch>
            <a:fillRect/>
          </a:stretch>
        </p:blipFill>
        <p:spPr>
          <a:xfrm>
            <a:off x="7286744" y="1447799"/>
            <a:ext cx="4659193" cy="3171702"/>
          </a:xfrm>
          <a:prstGeom prst="rect">
            <a:avLst/>
          </a:prstGeom>
        </p:spPr>
      </p:pic>
      <p:sp>
        <p:nvSpPr>
          <p:cNvPr id="6" name="Text Placeholder 5"/>
          <p:cNvSpPr>
            <a:spLocks noGrp="1"/>
          </p:cNvSpPr>
          <p:nvPr>
            <p:ph type="body" sz="quarter" idx="13"/>
          </p:nvPr>
        </p:nvSpPr>
        <p:spPr/>
        <p:txBody>
          <a:bodyPr/>
          <a:lstStyle/>
          <a:p>
            <a:r>
              <a:rPr lang="en-US" dirty="0">
                <a:hlinkClick r:id="rId4"/>
              </a:rPr>
              <a:t>http://search.earthdata.nasa.gov/search</a:t>
            </a:r>
            <a:r>
              <a:rPr lang="en-US" dirty="0"/>
              <a:t> </a:t>
            </a:r>
          </a:p>
        </p:txBody>
      </p:sp>
    </p:spTree>
    <p:extLst>
      <p:ext uri="{BB962C8B-B14F-4D97-AF65-F5344CB8AC3E}">
        <p14:creationId xmlns:p14="http://schemas.microsoft.com/office/powerpoint/2010/main" val="711496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Quick Comparison of Soil Moisture Across Time</a:t>
            </a:r>
            <a:r>
              <a:rPr lang="is-IS" dirty="0"/>
              <a: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04320" cy="5099922"/>
          </a:xfrm>
        </p:spPr>
      </p:pic>
      <p:sp>
        <p:nvSpPr>
          <p:cNvPr id="6" name="TextBox 5"/>
          <p:cNvSpPr txBox="1"/>
          <p:nvPr/>
        </p:nvSpPr>
        <p:spPr>
          <a:xfrm>
            <a:off x="8141683" y="2661173"/>
            <a:ext cx="3601039" cy="2246769"/>
          </a:xfrm>
          <a:prstGeom prst="rect">
            <a:avLst/>
          </a:prstGeom>
          <a:solidFill>
            <a:schemeClr val="bg1">
              <a:alpha val="90000"/>
            </a:schemeClr>
          </a:solidFill>
        </p:spPr>
        <p:txBody>
          <a:bodyPr wrap="square" rtlCol="0">
            <a:spAutoFit/>
          </a:bodyPr>
          <a:lstStyle/>
          <a:p>
            <a:r>
              <a:rPr lang="en-US" sz="2000" dirty="0"/>
              <a:t>Paraná is about centered in the map. To compare soil moisture levels, we’ll look at a day in the wettest (December) and driest (August) months on average</a:t>
            </a:r>
          </a:p>
        </p:txBody>
      </p:sp>
    </p:spTree>
    <p:extLst>
      <p:ext uri="{BB962C8B-B14F-4D97-AF65-F5344CB8AC3E}">
        <p14:creationId xmlns:p14="http://schemas.microsoft.com/office/powerpoint/2010/main" val="1458084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Quick Comparison of Soil Moisture Across Time</a:t>
            </a:r>
            <a:r>
              <a:rPr lang="is-IS" dirty="0"/>
              <a: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04320" cy="5097145"/>
          </a:xfrm>
        </p:spPr>
      </p:pic>
      <p:sp>
        <p:nvSpPr>
          <p:cNvPr id="6" name="TextBox 5"/>
          <p:cNvSpPr txBox="1"/>
          <p:nvPr/>
        </p:nvSpPr>
        <p:spPr>
          <a:xfrm>
            <a:off x="8201318" y="3038860"/>
            <a:ext cx="3601039" cy="1015663"/>
          </a:xfrm>
          <a:prstGeom prst="rect">
            <a:avLst/>
          </a:prstGeom>
          <a:solidFill>
            <a:schemeClr val="bg1">
              <a:alpha val="90000"/>
            </a:schemeClr>
          </a:solidFill>
        </p:spPr>
        <p:txBody>
          <a:bodyPr wrap="square" rtlCol="0">
            <a:spAutoFit/>
          </a:bodyPr>
          <a:lstStyle/>
          <a:p>
            <a:r>
              <a:rPr lang="en-US" sz="2000" dirty="0"/>
              <a:t>8 August 2015 has a similar swath as 14 Dec 2015 (previous slide)</a:t>
            </a:r>
          </a:p>
        </p:txBody>
      </p:sp>
    </p:spTree>
    <p:extLst>
      <p:ext uri="{BB962C8B-B14F-4D97-AF65-F5344CB8AC3E}">
        <p14:creationId xmlns:p14="http://schemas.microsoft.com/office/powerpoint/2010/main" val="705006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Quick Comparison of Soil Moisture Across Time</a:t>
            </a:r>
            <a:r>
              <a:rPr lang="is-IS" dirty="0"/>
              <a:t>…</a:t>
            </a:r>
            <a:endParaRPr lang="en-US" dirty="0"/>
          </a:p>
        </p:txBody>
      </p:sp>
      <p:sp>
        <p:nvSpPr>
          <p:cNvPr id="4" name="Content Placeholder 3"/>
          <p:cNvSpPr>
            <a:spLocks noGrp="1"/>
          </p:cNvSpPr>
          <p:nvPr>
            <p:ph idx="1"/>
          </p:nvPr>
        </p:nvSpPr>
        <p:spPr/>
        <p:txBody>
          <a:bodyPr/>
          <a:lstStyle/>
          <a:p>
            <a:pPr marL="146278" indent="0">
              <a:buNone/>
            </a:pPr>
            <a:r>
              <a:rPr lang="en-US" dirty="0"/>
              <a:t>You can use the </a:t>
            </a:r>
            <a:r>
              <a:rPr lang="en-US" b="1" dirty="0"/>
              <a:t>Share this Map</a:t>
            </a:r>
            <a:r>
              <a:rPr lang="en-US" dirty="0"/>
              <a:t> option to copy links for the two days that you would like to compare and view them in browser windows placed side by side for a quick visualization of the soil moisture differences between the two dates</a:t>
            </a:r>
          </a:p>
        </p:txBody>
      </p:sp>
      <p:sp>
        <p:nvSpPr>
          <p:cNvPr id="7" name="Content Placeholder 6"/>
          <p:cNvSpPr>
            <a:spLocks noGrp="1"/>
          </p:cNvSpPr>
          <p:nvPr>
            <p:ph sz="quarter" idx="11"/>
          </p:nvPr>
        </p:nvSpPr>
        <p:spPr/>
        <p:txBody>
          <a:bodyPr/>
          <a:lstStyle/>
          <a:p>
            <a:endParaRPr lang="en-US"/>
          </a:p>
        </p:txBody>
      </p:sp>
      <p:sp>
        <p:nvSpPr>
          <p:cNvPr id="8" name="Content Placeholder 7"/>
          <p:cNvSpPr>
            <a:spLocks noGrp="1"/>
          </p:cNvSpPr>
          <p:nvPr>
            <p:ph idx="12"/>
          </p:nvPr>
        </p:nvSpPr>
        <p:spPr>
          <a:xfrm>
            <a:off x="6140132" y="1130282"/>
            <a:ext cx="5806440" cy="4807125"/>
          </a:xfrm>
        </p:spPr>
        <p:txBody>
          <a:bodyPr/>
          <a:lstStyle/>
          <a:p>
            <a:endParaRPr lang="en-US"/>
          </a:p>
        </p:txBody>
      </p:sp>
      <p:pic>
        <p:nvPicPr>
          <p:cNvPr id="9" name="Content Placeholder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310993" y="1133076"/>
            <a:ext cx="2686639" cy="5097145"/>
          </a:xfrm>
          <a:prstGeom prst="rect">
            <a:avLst/>
          </a:prstGeom>
        </p:spPr>
      </p:pic>
      <p:pic>
        <p:nvPicPr>
          <p:cNvPr id="10" name="Content Placeholder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259933" y="1130299"/>
            <a:ext cx="2686639" cy="5099922"/>
          </a:xfrm>
          <a:prstGeom prst="rect">
            <a:avLst/>
          </a:prstGeom>
        </p:spPr>
      </p:pic>
      <p:sp>
        <p:nvSpPr>
          <p:cNvPr id="11" name="Oval 10"/>
          <p:cNvSpPr/>
          <p:nvPr/>
        </p:nvSpPr>
        <p:spPr>
          <a:xfrm>
            <a:off x="9813301" y="3242820"/>
            <a:ext cx="1371600" cy="1371600"/>
          </a:xfrm>
          <a:prstGeom prst="ellipse">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925849" y="3242820"/>
            <a:ext cx="1371600" cy="1371600"/>
          </a:xfrm>
          <a:prstGeom prst="ellipse">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0890106" y="4906581"/>
            <a:ext cx="935034" cy="369332"/>
          </a:xfrm>
          <a:prstGeom prst="rect">
            <a:avLst/>
          </a:prstGeom>
          <a:solidFill>
            <a:schemeClr val="bg1">
              <a:alpha val="90000"/>
            </a:schemeClr>
          </a:solidFill>
        </p:spPr>
        <p:txBody>
          <a:bodyPr wrap="square" rtlCol="0">
            <a:spAutoFit/>
          </a:bodyPr>
          <a:lstStyle/>
          <a:p>
            <a:r>
              <a:rPr lang="en-US" sz="1800"/>
              <a:t>Wetter</a:t>
            </a:r>
            <a:endParaRPr lang="en-US" sz="1800" dirty="0"/>
          </a:p>
        </p:txBody>
      </p:sp>
      <p:sp>
        <p:nvSpPr>
          <p:cNvPr id="14" name="TextBox 13"/>
          <p:cNvSpPr txBox="1"/>
          <p:nvPr/>
        </p:nvSpPr>
        <p:spPr>
          <a:xfrm>
            <a:off x="7081613" y="4906581"/>
            <a:ext cx="1684859" cy="369332"/>
          </a:xfrm>
          <a:prstGeom prst="rect">
            <a:avLst/>
          </a:prstGeom>
          <a:solidFill>
            <a:schemeClr val="bg1">
              <a:alpha val="90000"/>
            </a:schemeClr>
          </a:solidFill>
        </p:spPr>
        <p:txBody>
          <a:bodyPr wrap="square" rtlCol="0">
            <a:spAutoFit/>
          </a:bodyPr>
          <a:lstStyle/>
          <a:p>
            <a:r>
              <a:rPr lang="en-US" sz="1800" dirty="0"/>
              <a:t>Overall</a:t>
            </a:r>
            <a:r>
              <a:rPr lang="en-US" sz="1800"/>
              <a:t>, drier</a:t>
            </a:r>
            <a:endParaRPr lang="en-US" sz="1800" dirty="0"/>
          </a:p>
        </p:txBody>
      </p:sp>
    </p:spTree>
    <p:extLst>
      <p:ext uri="{BB962C8B-B14F-4D97-AF65-F5344CB8AC3E}">
        <p14:creationId xmlns:p14="http://schemas.microsoft.com/office/powerpoint/2010/main" val="1343480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2252" y="1130300"/>
            <a:ext cx="11704320" cy="5090774"/>
          </a:xfrm>
        </p:spPr>
      </p:pic>
      <p:sp>
        <p:nvSpPr>
          <p:cNvPr id="2" name="Title 1"/>
          <p:cNvSpPr>
            <a:spLocks noGrp="1"/>
          </p:cNvSpPr>
          <p:nvPr>
            <p:ph type="title"/>
          </p:nvPr>
        </p:nvSpPr>
        <p:spPr/>
        <p:txBody>
          <a:bodyPr/>
          <a:lstStyle/>
          <a:p>
            <a:r>
              <a:rPr lang="en-US" dirty="0"/>
              <a:t>Downloading from Worldview: </a:t>
            </a:r>
          </a:p>
        </p:txBody>
      </p:sp>
      <p:cxnSp>
        <p:nvCxnSpPr>
          <p:cNvPr id="8" name="Straight Arrow Connector 7"/>
          <p:cNvCxnSpPr/>
          <p:nvPr/>
        </p:nvCxnSpPr>
        <p:spPr>
          <a:xfrm flipH="1" flipV="1">
            <a:off x="1962330" y="1672291"/>
            <a:ext cx="76200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724330" y="1487625"/>
            <a:ext cx="3087506" cy="400110"/>
          </a:xfrm>
          <a:prstGeom prst="rect">
            <a:avLst/>
          </a:prstGeom>
          <a:solidFill>
            <a:schemeClr val="bg1">
              <a:alpha val="90000"/>
            </a:schemeClr>
          </a:solidFill>
        </p:spPr>
        <p:txBody>
          <a:bodyPr wrap="square" rtlCol="0">
            <a:spAutoFit/>
          </a:bodyPr>
          <a:lstStyle/>
          <a:p>
            <a:r>
              <a:rPr lang="en-US" sz="2000"/>
              <a:t>Switch to the Data tab</a:t>
            </a:r>
            <a:endParaRPr lang="en-US" sz="2000" dirty="0"/>
          </a:p>
        </p:txBody>
      </p:sp>
      <p:cxnSp>
        <p:nvCxnSpPr>
          <p:cNvPr id="12" name="Straight Arrow Connector 11"/>
          <p:cNvCxnSpPr/>
          <p:nvPr/>
        </p:nvCxnSpPr>
        <p:spPr>
          <a:xfrm flipV="1">
            <a:off x="4985977" y="2817270"/>
            <a:ext cx="0" cy="429255"/>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528777" y="3246525"/>
            <a:ext cx="3087506" cy="707886"/>
          </a:xfrm>
          <a:prstGeom prst="rect">
            <a:avLst/>
          </a:prstGeom>
          <a:solidFill>
            <a:schemeClr val="bg1">
              <a:alpha val="90000"/>
            </a:schemeClr>
          </a:solidFill>
        </p:spPr>
        <p:txBody>
          <a:bodyPr wrap="square" rtlCol="0">
            <a:spAutoFit/>
          </a:bodyPr>
          <a:lstStyle/>
          <a:p>
            <a:r>
              <a:rPr lang="en-US" sz="2000" dirty="0"/>
              <a:t>Tick this box to select this day’s data</a:t>
            </a:r>
          </a:p>
        </p:txBody>
      </p:sp>
    </p:spTree>
    <p:extLst>
      <p:ext uri="{BB962C8B-B14F-4D97-AF65-F5344CB8AC3E}">
        <p14:creationId xmlns:p14="http://schemas.microsoft.com/office/powerpoint/2010/main" val="499986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6"/>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2252" y="1130299"/>
            <a:ext cx="11704320" cy="5081637"/>
          </a:xfrm>
        </p:spPr>
      </p:pic>
      <p:sp>
        <p:nvSpPr>
          <p:cNvPr id="2" name="Title 1"/>
          <p:cNvSpPr>
            <a:spLocks noGrp="1"/>
          </p:cNvSpPr>
          <p:nvPr>
            <p:ph type="title"/>
          </p:nvPr>
        </p:nvSpPr>
        <p:spPr/>
        <p:txBody>
          <a:bodyPr/>
          <a:lstStyle/>
          <a:p>
            <a:r>
              <a:rPr lang="en-US" dirty="0"/>
              <a:t>Downloading from Worldview: </a:t>
            </a:r>
          </a:p>
        </p:txBody>
      </p:sp>
      <p:cxnSp>
        <p:nvCxnSpPr>
          <p:cNvPr id="8" name="Straight Arrow Connector 7"/>
          <p:cNvCxnSpPr/>
          <p:nvPr/>
        </p:nvCxnSpPr>
        <p:spPr>
          <a:xfrm flipV="1">
            <a:off x="1751503" y="2103594"/>
            <a:ext cx="0" cy="1437932"/>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517715" y="3541526"/>
            <a:ext cx="3804288" cy="1631216"/>
          </a:xfrm>
          <a:prstGeom prst="rect">
            <a:avLst/>
          </a:prstGeom>
          <a:solidFill>
            <a:schemeClr val="bg1">
              <a:alpha val="90000"/>
            </a:schemeClr>
          </a:solidFill>
        </p:spPr>
        <p:txBody>
          <a:bodyPr wrap="square" rtlCol="0">
            <a:spAutoFit/>
          </a:bodyPr>
          <a:lstStyle/>
          <a:p>
            <a:r>
              <a:rPr lang="en-US" sz="2000" dirty="0"/>
              <a:t>Advance to the next day of Soil Moisture data and tick the box – notice that the data panel indicates “2 SELECTED”</a:t>
            </a:r>
          </a:p>
        </p:txBody>
      </p:sp>
      <p:cxnSp>
        <p:nvCxnSpPr>
          <p:cNvPr id="11" name="Straight Arrow Connector 10"/>
          <p:cNvCxnSpPr/>
          <p:nvPr/>
        </p:nvCxnSpPr>
        <p:spPr>
          <a:xfrm flipH="1">
            <a:off x="1078979" y="5172742"/>
            <a:ext cx="438736" cy="55353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987565" y="2792223"/>
            <a:ext cx="0" cy="749303"/>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8585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62505" y="1130298"/>
            <a:ext cx="11684067" cy="5081965"/>
          </a:xfrm>
        </p:spPr>
      </p:pic>
      <p:sp>
        <p:nvSpPr>
          <p:cNvPr id="2" name="Title 1"/>
          <p:cNvSpPr>
            <a:spLocks noGrp="1"/>
          </p:cNvSpPr>
          <p:nvPr>
            <p:ph type="title"/>
          </p:nvPr>
        </p:nvSpPr>
        <p:spPr/>
        <p:txBody>
          <a:bodyPr/>
          <a:lstStyle/>
          <a:p>
            <a:r>
              <a:rPr lang="en-US" dirty="0"/>
              <a:t>Downloading from Worldview: </a:t>
            </a:r>
          </a:p>
        </p:txBody>
      </p:sp>
      <p:cxnSp>
        <p:nvCxnSpPr>
          <p:cNvPr id="11" name="Straight Arrow Connector 10"/>
          <p:cNvCxnSpPr/>
          <p:nvPr/>
        </p:nvCxnSpPr>
        <p:spPr>
          <a:xfrm>
            <a:off x="6786882" y="2814592"/>
            <a:ext cx="0" cy="393243"/>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05358" y="3949831"/>
            <a:ext cx="0" cy="26698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103812" y="4894554"/>
            <a:ext cx="282276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5408612" y="5046954"/>
            <a:ext cx="251796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08506" y="4216811"/>
            <a:ext cx="3757460" cy="1938992"/>
          </a:xfrm>
          <a:prstGeom prst="rect">
            <a:avLst/>
          </a:prstGeom>
          <a:solidFill>
            <a:schemeClr val="bg1">
              <a:alpha val="90000"/>
            </a:schemeClr>
          </a:solidFill>
        </p:spPr>
        <p:txBody>
          <a:bodyPr wrap="square" rtlCol="0">
            <a:spAutoFit/>
          </a:bodyPr>
          <a:lstStyle/>
          <a:p>
            <a:pPr>
              <a:spcBef>
                <a:spcPts val="1000"/>
              </a:spcBef>
            </a:pPr>
            <a:r>
              <a:rPr lang="en-US" sz="2000" dirty="0"/>
              <a:t>Click the “Download Selected Data” button and this dialogue pops up. You can remove files from your order and explore your download options.</a:t>
            </a:r>
          </a:p>
        </p:txBody>
      </p:sp>
      <p:sp>
        <p:nvSpPr>
          <p:cNvPr id="9" name="TextBox 8"/>
          <p:cNvSpPr txBox="1"/>
          <p:nvPr/>
        </p:nvSpPr>
        <p:spPr>
          <a:xfrm>
            <a:off x="2132012" y="1183376"/>
            <a:ext cx="9814561" cy="1631216"/>
          </a:xfrm>
          <a:prstGeom prst="rect">
            <a:avLst/>
          </a:prstGeom>
          <a:solidFill>
            <a:schemeClr val="bg1">
              <a:alpha val="90000"/>
            </a:schemeClr>
          </a:solidFill>
        </p:spPr>
        <p:txBody>
          <a:bodyPr wrap="square" rtlCol="0">
            <a:spAutoFit/>
          </a:bodyPr>
          <a:lstStyle/>
          <a:p>
            <a:pPr>
              <a:spcBef>
                <a:spcPts val="1000"/>
              </a:spcBef>
            </a:pPr>
            <a:r>
              <a:rPr lang="en-US" sz="2000" dirty="0"/>
              <a:t>Clicking on individual file names (in blue) in the top part of the box will download just that file to your machine. Depending on your browser, you may need to hover and right click on the .</a:t>
            </a:r>
            <a:r>
              <a:rPr lang="en-US" sz="2000" dirty="0" err="1"/>
              <a:t>qa</a:t>
            </a:r>
            <a:r>
              <a:rPr lang="en-US" sz="2000" dirty="0"/>
              <a:t> and .xml files and choose the </a:t>
            </a:r>
            <a:r>
              <a:rPr lang="en-US" sz="2000" b="1" dirty="0"/>
              <a:t>Save link as</a:t>
            </a:r>
            <a:r>
              <a:rPr lang="en-US" sz="2000" dirty="0"/>
              <a:t> option to save them to your machine rather than have them just open in a separate window or tab.</a:t>
            </a:r>
          </a:p>
        </p:txBody>
      </p:sp>
      <p:sp>
        <p:nvSpPr>
          <p:cNvPr id="10" name="TextBox 9"/>
          <p:cNvSpPr txBox="1"/>
          <p:nvPr/>
        </p:nvSpPr>
        <p:spPr>
          <a:xfrm>
            <a:off x="7926572" y="3656968"/>
            <a:ext cx="4023360" cy="2246769"/>
          </a:xfrm>
          <a:prstGeom prst="rect">
            <a:avLst/>
          </a:prstGeom>
          <a:solidFill>
            <a:schemeClr val="bg1">
              <a:alpha val="90000"/>
            </a:schemeClr>
          </a:solidFill>
        </p:spPr>
        <p:txBody>
          <a:bodyPr wrap="square" rtlCol="0">
            <a:spAutoFit/>
          </a:bodyPr>
          <a:lstStyle/>
          <a:p>
            <a:pPr>
              <a:spcBef>
                <a:spcPts val="1000"/>
              </a:spcBef>
            </a:pPr>
            <a:r>
              <a:rPr lang="en-US" sz="2000" dirty="0"/>
              <a:t>Clicking on the bottom of the box on either </a:t>
            </a:r>
            <a:r>
              <a:rPr lang="en-US" sz="2000" b="1" dirty="0"/>
              <a:t>List of Links</a:t>
            </a:r>
            <a:r>
              <a:rPr lang="en-US" sz="2000" dirty="0"/>
              <a:t> or </a:t>
            </a:r>
            <a:r>
              <a:rPr lang="en-US" sz="2000" b="1" dirty="0"/>
              <a:t>List of </a:t>
            </a:r>
            <a:r>
              <a:rPr lang="en-US" sz="2000" b="1" dirty="0" err="1"/>
              <a:t>cURL</a:t>
            </a:r>
            <a:r>
              <a:rPr lang="en-US" sz="2000" b="1" dirty="0"/>
              <a:t> Commands</a:t>
            </a:r>
            <a:r>
              <a:rPr lang="en-US" sz="2000" dirty="0"/>
              <a:t> will open a new tab or window in your browser with instructions on how to use these options (see next slide) </a:t>
            </a:r>
          </a:p>
        </p:txBody>
      </p:sp>
    </p:spTree>
    <p:extLst>
      <p:ext uri="{BB962C8B-B14F-4D97-AF65-F5344CB8AC3E}">
        <p14:creationId xmlns:p14="http://schemas.microsoft.com/office/powerpoint/2010/main" val="1654458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Downloading from Worldview</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888" y="1130282"/>
            <a:ext cx="5805487" cy="3874717"/>
          </a:xfrm>
        </p:spPr>
      </p:pic>
      <p:sp>
        <p:nvSpPr>
          <p:cNvPr id="8" name="Content Placeholder 7"/>
          <p:cNvSpPr>
            <a:spLocks noGrp="1"/>
          </p:cNvSpPr>
          <p:nvPr>
            <p:ph sz="quarter" idx="11"/>
          </p:nvPr>
        </p:nvSpPr>
        <p:spPr/>
        <p:txBody>
          <a:bodyPr/>
          <a:lstStyle/>
          <a:p>
            <a:endParaRPr lang="en-US"/>
          </a:p>
        </p:txBody>
      </p:sp>
      <p:pic>
        <p:nvPicPr>
          <p:cNvPr id="11" name="Content Placeholder 6"/>
          <p:cNvPicPr>
            <a:picLocks noGrp="1" noChangeAspect="1"/>
          </p:cNvPicPr>
          <p:nvPr>
            <p:ph idx="12"/>
          </p:nvPr>
        </p:nvPicPr>
        <p:blipFill rotWithShape="1">
          <a:blip r:embed="rId3">
            <a:extLst>
              <a:ext uri="{28A0092B-C50C-407E-A947-70E740481C1C}">
                <a14:useLocalDpi xmlns:a14="http://schemas.microsoft.com/office/drawing/2010/main"/>
              </a:ext>
            </a:extLst>
          </a:blip>
          <a:srcRect b="-6473"/>
          <a:stretch/>
        </p:blipFill>
        <p:spPr>
          <a:xfrm>
            <a:off x="6140450" y="1130282"/>
            <a:ext cx="5805488" cy="3874689"/>
          </a:xfrm>
          <a:solidFill>
            <a:srgbClr val="181C1F"/>
          </a:solidFill>
        </p:spPr>
      </p:pic>
    </p:spTree>
    <p:extLst>
      <p:ext uri="{BB962C8B-B14F-4D97-AF65-F5344CB8AC3E}">
        <p14:creationId xmlns:p14="http://schemas.microsoft.com/office/powerpoint/2010/main" val="688804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&amp; Access SMAP Data from </a:t>
            </a:r>
            <a:r>
              <a:rPr lang="en-US" dirty="0" err="1"/>
              <a:t>Earthdata</a:t>
            </a:r>
            <a:r>
              <a:rPr lang="en-US" dirty="0"/>
              <a:t> Search</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04320" cy="5103517"/>
          </a:xfrm>
        </p:spPr>
      </p:pic>
      <p:grpSp>
        <p:nvGrpSpPr>
          <p:cNvPr id="7" name="Group 6"/>
          <p:cNvGrpSpPr/>
          <p:nvPr/>
        </p:nvGrpSpPr>
        <p:grpSpPr>
          <a:xfrm>
            <a:off x="402771" y="1300185"/>
            <a:ext cx="11485749" cy="4659559"/>
            <a:chOff x="402771" y="1300185"/>
            <a:chExt cx="11485749" cy="4659559"/>
          </a:xfrm>
        </p:grpSpPr>
        <p:cxnSp>
          <p:nvCxnSpPr>
            <p:cNvPr id="8" name="Straight Arrow Connector 7"/>
            <p:cNvCxnSpPr/>
            <p:nvPr/>
          </p:nvCxnSpPr>
          <p:spPr>
            <a:xfrm flipH="1" flipV="1">
              <a:off x="11720291" y="1300185"/>
              <a:ext cx="0" cy="55745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2771" y="4229446"/>
              <a:ext cx="1440062" cy="707886"/>
            </a:xfrm>
            <a:prstGeom prst="rect">
              <a:avLst/>
            </a:prstGeom>
            <a:solidFill>
              <a:schemeClr val="bg1">
                <a:alpha val="90000"/>
              </a:schemeClr>
            </a:solidFill>
          </p:spPr>
          <p:txBody>
            <a:bodyPr wrap="square" rtlCol="0">
              <a:spAutoFit/>
            </a:bodyPr>
            <a:lstStyle/>
            <a:p>
              <a:pPr algn="ctr">
                <a:spcBef>
                  <a:spcPts val="1000"/>
                </a:spcBef>
              </a:pPr>
              <a:r>
                <a:rPr lang="en-US" sz="2000" dirty="0"/>
                <a:t>Faceted filter pane</a:t>
              </a:r>
            </a:p>
          </p:txBody>
        </p:sp>
        <p:sp>
          <p:nvSpPr>
            <p:cNvPr id="10" name="TextBox 9"/>
            <p:cNvSpPr txBox="1"/>
            <p:nvPr/>
          </p:nvSpPr>
          <p:spPr>
            <a:xfrm>
              <a:off x="6454556" y="3908710"/>
              <a:ext cx="2362200" cy="400110"/>
            </a:xfrm>
            <a:prstGeom prst="rect">
              <a:avLst/>
            </a:prstGeom>
            <a:solidFill>
              <a:schemeClr val="bg1">
                <a:alpha val="90000"/>
              </a:schemeClr>
            </a:solidFill>
          </p:spPr>
          <p:txBody>
            <a:bodyPr wrap="square" rtlCol="0">
              <a:spAutoFit/>
            </a:bodyPr>
            <a:lstStyle/>
            <a:p>
              <a:pPr algn="ctr">
                <a:spcBef>
                  <a:spcPts val="1000"/>
                </a:spcBef>
              </a:pPr>
              <a:r>
                <a:rPr lang="en-US" sz="2000" dirty="0"/>
                <a:t>Collections pane</a:t>
              </a:r>
            </a:p>
          </p:txBody>
        </p:sp>
        <p:sp>
          <p:nvSpPr>
            <p:cNvPr id="11" name="TextBox 10"/>
            <p:cNvSpPr txBox="1"/>
            <p:nvPr/>
          </p:nvSpPr>
          <p:spPr>
            <a:xfrm>
              <a:off x="2317069" y="1857644"/>
              <a:ext cx="2362200" cy="707886"/>
            </a:xfrm>
            <a:prstGeom prst="rect">
              <a:avLst/>
            </a:prstGeom>
            <a:solidFill>
              <a:schemeClr val="bg1">
                <a:alpha val="90000"/>
              </a:schemeClr>
            </a:solidFill>
          </p:spPr>
          <p:txBody>
            <a:bodyPr wrap="square" rtlCol="0">
              <a:spAutoFit/>
            </a:bodyPr>
            <a:lstStyle/>
            <a:p>
              <a:pPr algn="ctr">
                <a:spcBef>
                  <a:spcPts val="1000"/>
                </a:spcBef>
              </a:pPr>
              <a:r>
                <a:rPr lang="en-US" sz="2000" dirty="0"/>
                <a:t>Keyword search and filter options</a:t>
              </a:r>
            </a:p>
          </p:txBody>
        </p:sp>
        <p:sp>
          <p:nvSpPr>
            <p:cNvPr id="12" name="TextBox 11"/>
            <p:cNvSpPr txBox="1"/>
            <p:nvPr/>
          </p:nvSpPr>
          <p:spPr>
            <a:xfrm>
              <a:off x="9100190" y="1857644"/>
              <a:ext cx="2788330" cy="707886"/>
            </a:xfrm>
            <a:prstGeom prst="rect">
              <a:avLst/>
            </a:prstGeom>
            <a:solidFill>
              <a:schemeClr val="bg1">
                <a:alpha val="90000"/>
              </a:schemeClr>
            </a:solidFill>
          </p:spPr>
          <p:txBody>
            <a:bodyPr wrap="square" rtlCol="0">
              <a:spAutoFit/>
            </a:bodyPr>
            <a:lstStyle/>
            <a:p>
              <a:pPr algn="ctr">
                <a:spcBef>
                  <a:spcPts val="1000"/>
                </a:spcBef>
              </a:pPr>
              <a:r>
                <a:rPr lang="en-US" sz="2000" dirty="0"/>
                <a:t>Click to submit help request or feedback</a:t>
              </a:r>
            </a:p>
          </p:txBody>
        </p:sp>
        <p:cxnSp>
          <p:nvCxnSpPr>
            <p:cNvPr id="13" name="Straight Arrow Connector 12"/>
            <p:cNvCxnSpPr/>
            <p:nvPr/>
          </p:nvCxnSpPr>
          <p:spPr>
            <a:xfrm>
              <a:off x="8816756" y="1583605"/>
              <a:ext cx="2134273"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419493" y="1398939"/>
              <a:ext cx="3397263" cy="400110"/>
            </a:xfrm>
            <a:prstGeom prst="rect">
              <a:avLst/>
            </a:prstGeom>
            <a:solidFill>
              <a:schemeClr val="bg1">
                <a:alpha val="90000"/>
              </a:schemeClr>
            </a:solidFill>
          </p:spPr>
          <p:txBody>
            <a:bodyPr wrap="square" rtlCol="0">
              <a:spAutoFit/>
            </a:bodyPr>
            <a:lstStyle/>
            <a:p>
              <a:pPr>
                <a:spcBef>
                  <a:spcPts val="1000"/>
                </a:spcBef>
              </a:pPr>
              <a:r>
                <a:rPr lang="en-US" sz="2000" dirty="0"/>
                <a:t>Click to login to </a:t>
              </a:r>
              <a:r>
                <a:rPr lang="en-US" sz="2000" dirty="0" err="1"/>
                <a:t>Earthdata</a:t>
              </a:r>
              <a:endParaRPr lang="en-US" sz="2000" dirty="0"/>
            </a:p>
          </p:txBody>
        </p:sp>
        <p:cxnSp>
          <p:nvCxnSpPr>
            <p:cNvPr id="15" name="Straight Arrow Connector 14"/>
            <p:cNvCxnSpPr/>
            <p:nvPr/>
          </p:nvCxnSpPr>
          <p:spPr>
            <a:xfrm flipV="1">
              <a:off x="11462390" y="4829202"/>
              <a:ext cx="257901" cy="50783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100190" y="4944081"/>
              <a:ext cx="2362200" cy="1015663"/>
            </a:xfrm>
            <a:prstGeom prst="rect">
              <a:avLst/>
            </a:prstGeom>
            <a:solidFill>
              <a:schemeClr val="bg1">
                <a:alpha val="90000"/>
              </a:schemeClr>
            </a:solidFill>
          </p:spPr>
          <p:txBody>
            <a:bodyPr wrap="square" rtlCol="0">
              <a:spAutoFit/>
            </a:bodyPr>
            <a:lstStyle/>
            <a:p>
              <a:pPr algn="ctr">
                <a:spcBef>
                  <a:spcPts val="1000"/>
                </a:spcBef>
              </a:pPr>
              <a:r>
                <a:rPr lang="en-US" sz="2000" dirty="0"/>
                <a:t>Add this collection to a project</a:t>
              </a:r>
            </a:p>
          </p:txBody>
        </p:sp>
      </p:grpSp>
    </p:spTree>
    <p:extLst>
      <p:ext uri="{BB962C8B-B14F-4D97-AF65-F5344CB8AC3E}">
        <p14:creationId xmlns:p14="http://schemas.microsoft.com/office/powerpoint/2010/main" val="1706412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&amp; Access SMAP Data from </a:t>
            </a:r>
            <a:r>
              <a:rPr lang="en-US" dirty="0" err="1"/>
              <a:t>Earthdata</a:t>
            </a:r>
            <a:r>
              <a:rPr lang="en-US" dirty="0"/>
              <a:t> Search</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04320" cy="5103517"/>
          </a:xfrm>
        </p:spPr>
      </p:pic>
      <p:cxnSp>
        <p:nvCxnSpPr>
          <p:cNvPr id="18" name="Straight Arrow Connector 17"/>
          <p:cNvCxnSpPr>
            <a:stCxn id="27" idx="3"/>
          </p:cNvCxnSpPr>
          <p:nvPr/>
        </p:nvCxnSpPr>
        <p:spPr>
          <a:xfrm flipV="1">
            <a:off x="10127619" y="3854802"/>
            <a:ext cx="165968" cy="37914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9531465" y="3802797"/>
            <a:ext cx="49238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10460333" y="3854802"/>
            <a:ext cx="0" cy="68080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11773708" y="3854801"/>
            <a:ext cx="0" cy="118252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0164049" y="3494252"/>
            <a:ext cx="438340" cy="259833"/>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0514691" y="2991155"/>
            <a:ext cx="281942" cy="76293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11043946" y="2396366"/>
            <a:ext cx="0" cy="132741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130645" y="5037327"/>
            <a:ext cx="2870386" cy="707886"/>
          </a:xfrm>
          <a:prstGeom prst="rect">
            <a:avLst/>
          </a:prstGeom>
          <a:solidFill>
            <a:schemeClr val="bg1">
              <a:alpha val="90000"/>
            </a:schemeClr>
          </a:solidFill>
        </p:spPr>
        <p:txBody>
          <a:bodyPr wrap="square" rtlCol="0">
            <a:spAutoFit/>
          </a:bodyPr>
          <a:lstStyle/>
          <a:p>
            <a:pPr>
              <a:spcBef>
                <a:spcPts val="1000"/>
              </a:spcBef>
            </a:pPr>
            <a:r>
              <a:rPr lang="en-US" sz="2000" dirty="0"/>
              <a:t>Display the map’s base layer options</a:t>
            </a:r>
          </a:p>
        </p:txBody>
      </p:sp>
      <p:sp>
        <p:nvSpPr>
          <p:cNvPr id="26" name="TextBox 25"/>
          <p:cNvSpPr txBox="1"/>
          <p:nvPr/>
        </p:nvSpPr>
        <p:spPr>
          <a:xfrm>
            <a:off x="5262629" y="3532179"/>
            <a:ext cx="4268836" cy="400110"/>
          </a:xfrm>
          <a:prstGeom prst="rect">
            <a:avLst/>
          </a:prstGeom>
          <a:solidFill>
            <a:schemeClr val="bg1">
              <a:alpha val="90000"/>
            </a:schemeClr>
          </a:solidFill>
        </p:spPr>
        <p:txBody>
          <a:bodyPr wrap="square" rtlCol="0">
            <a:spAutoFit/>
          </a:bodyPr>
          <a:lstStyle/>
          <a:p>
            <a:pPr>
              <a:spcBef>
                <a:spcPts val="1000"/>
              </a:spcBef>
            </a:pPr>
            <a:r>
              <a:rPr lang="en-US" sz="2000" dirty="0"/>
              <a:t>Search by spatial coordinate</a:t>
            </a:r>
          </a:p>
        </p:txBody>
      </p:sp>
      <p:sp>
        <p:nvSpPr>
          <p:cNvPr id="27" name="TextBox 26"/>
          <p:cNvSpPr txBox="1"/>
          <p:nvPr/>
        </p:nvSpPr>
        <p:spPr>
          <a:xfrm>
            <a:off x="6115862" y="4033894"/>
            <a:ext cx="4011757" cy="400110"/>
          </a:xfrm>
          <a:prstGeom prst="rect">
            <a:avLst/>
          </a:prstGeom>
          <a:solidFill>
            <a:schemeClr val="bg1">
              <a:alpha val="90000"/>
            </a:schemeClr>
          </a:solidFill>
        </p:spPr>
        <p:txBody>
          <a:bodyPr wrap="square" rtlCol="0">
            <a:spAutoFit/>
          </a:bodyPr>
          <a:lstStyle/>
          <a:p>
            <a:pPr>
              <a:spcBef>
                <a:spcPts val="1000"/>
              </a:spcBef>
            </a:pPr>
            <a:r>
              <a:rPr lang="en-US" sz="2000" dirty="0"/>
              <a:t>Search by spatial rectangle</a:t>
            </a:r>
          </a:p>
        </p:txBody>
      </p:sp>
      <p:sp>
        <p:nvSpPr>
          <p:cNvPr id="28" name="TextBox 27"/>
          <p:cNvSpPr txBox="1"/>
          <p:nvPr/>
        </p:nvSpPr>
        <p:spPr>
          <a:xfrm>
            <a:off x="7583533" y="4535609"/>
            <a:ext cx="3781945" cy="400110"/>
          </a:xfrm>
          <a:prstGeom prst="rect">
            <a:avLst/>
          </a:prstGeom>
          <a:solidFill>
            <a:schemeClr val="bg1">
              <a:alpha val="90000"/>
            </a:schemeClr>
          </a:solidFill>
        </p:spPr>
        <p:txBody>
          <a:bodyPr wrap="square" rtlCol="0">
            <a:spAutoFit/>
          </a:bodyPr>
          <a:lstStyle/>
          <a:p>
            <a:pPr>
              <a:spcBef>
                <a:spcPts val="1000"/>
              </a:spcBef>
            </a:pPr>
            <a:r>
              <a:rPr lang="en-US" sz="2000"/>
              <a:t>Search </a:t>
            </a:r>
            <a:r>
              <a:rPr lang="en-US" sz="2000" dirty="0"/>
              <a:t>by </a:t>
            </a:r>
            <a:r>
              <a:rPr lang="en-US" sz="2000"/>
              <a:t>spatial polygon</a:t>
            </a:r>
            <a:endParaRPr lang="en-US" sz="2000" dirty="0"/>
          </a:p>
        </p:txBody>
      </p:sp>
      <p:sp>
        <p:nvSpPr>
          <p:cNvPr id="29" name="TextBox 28"/>
          <p:cNvSpPr txBox="1"/>
          <p:nvPr/>
        </p:nvSpPr>
        <p:spPr>
          <a:xfrm>
            <a:off x="6351350" y="3030464"/>
            <a:ext cx="3812699" cy="400110"/>
          </a:xfrm>
          <a:prstGeom prst="rect">
            <a:avLst/>
          </a:prstGeom>
          <a:solidFill>
            <a:schemeClr val="bg1">
              <a:alpha val="90000"/>
            </a:schemeClr>
          </a:solidFill>
        </p:spPr>
        <p:txBody>
          <a:bodyPr wrap="square" rtlCol="0">
            <a:spAutoFit/>
          </a:bodyPr>
          <a:lstStyle/>
          <a:p>
            <a:pPr>
              <a:spcBef>
                <a:spcPts val="1000"/>
              </a:spcBef>
            </a:pPr>
            <a:r>
              <a:rPr lang="en-US" sz="2000" dirty="0"/>
              <a:t>North Polar Stereographic</a:t>
            </a:r>
          </a:p>
        </p:txBody>
      </p:sp>
      <p:sp>
        <p:nvSpPr>
          <p:cNvPr id="30" name="TextBox 29"/>
          <p:cNvSpPr txBox="1"/>
          <p:nvPr/>
        </p:nvSpPr>
        <p:spPr>
          <a:xfrm>
            <a:off x="6130103" y="2528749"/>
            <a:ext cx="4384588" cy="400110"/>
          </a:xfrm>
          <a:prstGeom prst="rect">
            <a:avLst/>
          </a:prstGeom>
          <a:solidFill>
            <a:schemeClr val="bg1">
              <a:alpha val="90000"/>
            </a:schemeClr>
          </a:solidFill>
        </p:spPr>
        <p:txBody>
          <a:bodyPr wrap="square" rtlCol="0">
            <a:spAutoFit/>
          </a:bodyPr>
          <a:lstStyle/>
          <a:p>
            <a:pPr algn="ctr">
              <a:spcBef>
                <a:spcPts val="1000"/>
              </a:spcBef>
            </a:pPr>
            <a:r>
              <a:rPr lang="en-US" sz="2000" dirty="0"/>
              <a:t>Geographic (</a:t>
            </a:r>
            <a:r>
              <a:rPr lang="en-US" sz="2000" dirty="0" err="1"/>
              <a:t>equirectangular</a:t>
            </a:r>
            <a:r>
              <a:rPr lang="en-US" sz="2000" dirty="0"/>
              <a:t>)</a:t>
            </a:r>
          </a:p>
        </p:txBody>
      </p:sp>
      <p:sp>
        <p:nvSpPr>
          <p:cNvPr id="31" name="TextBox 30"/>
          <p:cNvSpPr txBox="1"/>
          <p:nvPr/>
        </p:nvSpPr>
        <p:spPr>
          <a:xfrm>
            <a:off x="8017728" y="2027034"/>
            <a:ext cx="3849710" cy="400110"/>
          </a:xfrm>
          <a:prstGeom prst="rect">
            <a:avLst/>
          </a:prstGeom>
          <a:solidFill>
            <a:schemeClr val="bg1">
              <a:alpha val="90000"/>
            </a:schemeClr>
          </a:solidFill>
        </p:spPr>
        <p:txBody>
          <a:bodyPr wrap="square" rtlCol="0">
            <a:spAutoFit/>
          </a:bodyPr>
          <a:lstStyle/>
          <a:p>
            <a:pPr algn="ctr">
              <a:spcBef>
                <a:spcPts val="1000"/>
              </a:spcBef>
            </a:pPr>
            <a:r>
              <a:rPr lang="en-US" sz="2000" dirty="0"/>
              <a:t>South Polar Stereographic</a:t>
            </a:r>
          </a:p>
        </p:txBody>
      </p:sp>
    </p:spTree>
    <p:extLst>
      <p:ext uri="{BB962C8B-B14F-4D97-AF65-F5344CB8AC3E}">
        <p14:creationId xmlns:p14="http://schemas.microsoft.com/office/powerpoint/2010/main" val="131356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SMAP Data Products</a:t>
            </a:r>
          </a:p>
        </p:txBody>
      </p:sp>
    </p:spTree>
    <p:extLst>
      <p:ext uri="{BB962C8B-B14F-4D97-AF65-F5344CB8AC3E}">
        <p14:creationId xmlns:p14="http://schemas.microsoft.com/office/powerpoint/2010/main" val="3349480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&amp; Access SMAP Data from </a:t>
            </a:r>
            <a:r>
              <a:rPr lang="en-US" dirty="0" err="1"/>
              <a:t>Earthdata</a:t>
            </a:r>
            <a:r>
              <a:rPr lang="en-US" dirty="0"/>
              <a:t> Search</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2252" y="1130299"/>
            <a:ext cx="11704320" cy="5103517"/>
          </a:xfrm>
        </p:spPr>
      </p:pic>
      <p:grpSp>
        <p:nvGrpSpPr>
          <p:cNvPr id="32" name="Group 31"/>
          <p:cNvGrpSpPr/>
          <p:nvPr/>
        </p:nvGrpSpPr>
        <p:grpSpPr>
          <a:xfrm>
            <a:off x="1226634" y="1670691"/>
            <a:ext cx="10238408" cy="2059928"/>
            <a:chOff x="900062" y="1583605"/>
            <a:chExt cx="10238408" cy="2059928"/>
          </a:xfrm>
        </p:grpSpPr>
        <p:cxnSp>
          <p:nvCxnSpPr>
            <p:cNvPr id="33" name="Straight Arrow Connector 32"/>
            <p:cNvCxnSpPr/>
            <p:nvPr/>
          </p:nvCxnSpPr>
          <p:spPr>
            <a:xfrm>
              <a:off x="9468983" y="3135701"/>
              <a:ext cx="0" cy="47323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8425705" y="2387116"/>
              <a:ext cx="2712765" cy="707886"/>
            </a:xfrm>
            <a:prstGeom prst="rect">
              <a:avLst/>
            </a:prstGeom>
            <a:solidFill>
              <a:schemeClr val="bg1">
                <a:alpha val="90000"/>
              </a:schemeClr>
            </a:solidFill>
          </p:spPr>
          <p:txBody>
            <a:bodyPr wrap="square" rtlCol="0">
              <a:spAutoFit/>
            </a:bodyPr>
            <a:lstStyle/>
            <a:p>
              <a:pPr>
                <a:spcBef>
                  <a:spcPts val="1000"/>
                </a:spcBef>
              </a:pPr>
              <a:r>
                <a:rPr lang="en-US" sz="2000" dirty="0"/>
                <a:t>Edit or delete spatial filter bounds </a:t>
              </a:r>
            </a:p>
          </p:txBody>
        </p:sp>
        <p:cxnSp>
          <p:nvCxnSpPr>
            <p:cNvPr id="35" name="Straight Arrow Connector 34"/>
            <p:cNvCxnSpPr/>
            <p:nvPr/>
          </p:nvCxnSpPr>
          <p:spPr>
            <a:xfrm flipV="1">
              <a:off x="3705740" y="1583605"/>
              <a:ext cx="331272" cy="256288"/>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4494209" y="1653970"/>
              <a:ext cx="3" cy="977448"/>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4837110" y="1583606"/>
              <a:ext cx="689058" cy="468936"/>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900062" y="1839893"/>
              <a:ext cx="2832149" cy="707886"/>
            </a:xfrm>
            <a:prstGeom prst="rect">
              <a:avLst/>
            </a:prstGeom>
            <a:solidFill>
              <a:schemeClr val="bg1">
                <a:alpha val="90000"/>
              </a:schemeClr>
            </a:solidFill>
          </p:spPr>
          <p:txBody>
            <a:bodyPr wrap="square" rtlCol="0">
              <a:spAutoFit/>
            </a:bodyPr>
            <a:lstStyle/>
            <a:p>
              <a:pPr>
                <a:spcBef>
                  <a:spcPts val="1000"/>
                </a:spcBef>
              </a:pPr>
              <a:r>
                <a:rPr lang="en-US" sz="2000" dirty="0"/>
                <a:t>Display temporal &amp; spatial filters once set </a:t>
              </a:r>
            </a:p>
          </p:txBody>
        </p:sp>
        <p:sp>
          <p:nvSpPr>
            <p:cNvPr id="39" name="TextBox 38"/>
            <p:cNvSpPr txBox="1"/>
            <p:nvPr/>
          </p:nvSpPr>
          <p:spPr>
            <a:xfrm>
              <a:off x="3001162" y="2627870"/>
              <a:ext cx="3218032" cy="1015663"/>
            </a:xfrm>
            <a:prstGeom prst="rect">
              <a:avLst/>
            </a:prstGeom>
            <a:solidFill>
              <a:schemeClr val="bg1">
                <a:alpha val="90000"/>
              </a:schemeClr>
            </a:solidFill>
          </p:spPr>
          <p:txBody>
            <a:bodyPr wrap="square" rtlCol="0">
              <a:spAutoFit/>
            </a:bodyPr>
            <a:lstStyle/>
            <a:p>
              <a:pPr>
                <a:spcBef>
                  <a:spcPts val="1000"/>
                </a:spcBef>
              </a:pPr>
              <a:r>
                <a:rPr lang="en-US" sz="2000" dirty="0"/>
                <a:t>Crop data by polygon, point, rectangle, file, or grid coordinates</a:t>
              </a:r>
            </a:p>
          </p:txBody>
        </p:sp>
        <p:sp>
          <p:nvSpPr>
            <p:cNvPr id="40" name="TextBox 39"/>
            <p:cNvSpPr txBox="1"/>
            <p:nvPr/>
          </p:nvSpPr>
          <p:spPr>
            <a:xfrm>
              <a:off x="5326262" y="1779939"/>
              <a:ext cx="3289279" cy="400110"/>
            </a:xfrm>
            <a:prstGeom prst="rect">
              <a:avLst/>
            </a:prstGeom>
            <a:solidFill>
              <a:schemeClr val="bg1">
                <a:alpha val="90000"/>
              </a:schemeClr>
            </a:solidFill>
          </p:spPr>
          <p:txBody>
            <a:bodyPr wrap="square" rtlCol="0">
              <a:spAutoFit/>
            </a:bodyPr>
            <a:lstStyle/>
            <a:p>
              <a:pPr>
                <a:spcBef>
                  <a:spcPts val="1000"/>
                </a:spcBef>
              </a:pPr>
              <a:r>
                <a:rPr lang="en-US" sz="2000" dirty="0"/>
                <a:t>Erase selection or filters</a:t>
              </a:r>
            </a:p>
          </p:txBody>
        </p:sp>
      </p:grpSp>
    </p:spTree>
    <p:extLst>
      <p:ext uri="{BB962C8B-B14F-4D97-AF65-F5344CB8AC3E}">
        <p14:creationId xmlns:p14="http://schemas.microsoft.com/office/powerpoint/2010/main" val="2015556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&amp; Access SMAP Data from </a:t>
            </a:r>
            <a:r>
              <a:rPr lang="en-US" dirty="0" err="1"/>
              <a:t>Earthdata</a:t>
            </a:r>
            <a:r>
              <a:rPr lang="en-US" dirty="0"/>
              <a:t> Search</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242252" y="1139439"/>
            <a:ext cx="11704320" cy="5085237"/>
          </a:xfrm>
        </p:spPr>
      </p:pic>
      <p:cxnSp>
        <p:nvCxnSpPr>
          <p:cNvPr id="13" name="Straight Arrow Connector 12"/>
          <p:cNvCxnSpPr/>
          <p:nvPr/>
        </p:nvCxnSpPr>
        <p:spPr>
          <a:xfrm flipV="1">
            <a:off x="11059048" y="4779926"/>
            <a:ext cx="659233" cy="5334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998662" y="4968118"/>
            <a:ext cx="3092293" cy="1323439"/>
          </a:xfrm>
          <a:prstGeom prst="rect">
            <a:avLst/>
          </a:prstGeom>
          <a:solidFill>
            <a:schemeClr val="bg1">
              <a:alpha val="90000"/>
            </a:schemeClr>
          </a:solidFill>
        </p:spPr>
        <p:txBody>
          <a:bodyPr wrap="square" rtlCol="0">
            <a:spAutoFit/>
          </a:bodyPr>
          <a:lstStyle/>
          <a:p>
            <a:pPr>
              <a:spcBef>
                <a:spcPts val="1000"/>
              </a:spcBef>
            </a:pPr>
            <a:r>
              <a:rPr lang="en-US" sz="2000" dirty="0"/>
              <a:t>Clicking the – symbol will remove this collection from your dataset</a:t>
            </a:r>
          </a:p>
        </p:txBody>
      </p:sp>
      <p:sp>
        <p:nvSpPr>
          <p:cNvPr id="15" name="TextBox 14"/>
          <p:cNvSpPr txBox="1"/>
          <p:nvPr/>
        </p:nvSpPr>
        <p:spPr>
          <a:xfrm>
            <a:off x="6723621" y="1261340"/>
            <a:ext cx="3092293" cy="707886"/>
          </a:xfrm>
          <a:prstGeom prst="rect">
            <a:avLst/>
          </a:prstGeom>
          <a:solidFill>
            <a:schemeClr val="bg1">
              <a:alpha val="90000"/>
            </a:schemeClr>
          </a:solidFill>
        </p:spPr>
        <p:txBody>
          <a:bodyPr wrap="square" rtlCol="0">
            <a:spAutoFit/>
          </a:bodyPr>
          <a:lstStyle/>
          <a:p>
            <a:pPr>
              <a:spcBef>
                <a:spcPts val="1000"/>
              </a:spcBef>
            </a:pPr>
            <a:r>
              <a:rPr lang="en-US" sz="2000" dirty="0"/>
              <a:t>Click to save this setup as a project</a:t>
            </a:r>
          </a:p>
        </p:txBody>
      </p:sp>
      <p:cxnSp>
        <p:nvCxnSpPr>
          <p:cNvPr id="17" name="Straight Arrow Connector 16"/>
          <p:cNvCxnSpPr/>
          <p:nvPr/>
        </p:nvCxnSpPr>
        <p:spPr>
          <a:xfrm>
            <a:off x="10220098" y="2116889"/>
            <a:ext cx="382588"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9815914" y="1584505"/>
            <a:ext cx="404184"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723621" y="2029572"/>
            <a:ext cx="3535449" cy="1323439"/>
          </a:xfrm>
          <a:prstGeom prst="rect">
            <a:avLst/>
          </a:prstGeom>
          <a:solidFill>
            <a:schemeClr val="bg1">
              <a:alpha val="90000"/>
            </a:schemeClr>
          </a:solidFill>
        </p:spPr>
        <p:txBody>
          <a:bodyPr wrap="square" rtlCol="0">
            <a:spAutoFit/>
          </a:bodyPr>
          <a:lstStyle/>
          <a:p>
            <a:pPr>
              <a:spcBef>
                <a:spcPts val="1000"/>
              </a:spcBef>
            </a:pPr>
            <a:r>
              <a:rPr lang="en-US" sz="2000" dirty="0"/>
              <a:t>Review contact information, recent orders, saved projects, or logout of your account</a:t>
            </a:r>
          </a:p>
        </p:txBody>
      </p:sp>
      <p:sp>
        <p:nvSpPr>
          <p:cNvPr id="20" name="TextBox 19"/>
          <p:cNvSpPr txBox="1"/>
          <p:nvPr/>
        </p:nvSpPr>
        <p:spPr>
          <a:xfrm>
            <a:off x="377250" y="1261340"/>
            <a:ext cx="6186836" cy="2375009"/>
          </a:xfrm>
          <a:prstGeom prst="rect">
            <a:avLst/>
          </a:prstGeom>
          <a:solidFill>
            <a:schemeClr val="bg1">
              <a:alpha val="90000"/>
            </a:schemeClr>
          </a:solidFill>
        </p:spPr>
        <p:txBody>
          <a:bodyPr wrap="square" rtlCol="0">
            <a:spAutoFit/>
          </a:bodyPr>
          <a:lstStyle/>
          <a:p>
            <a:pPr>
              <a:spcBef>
                <a:spcPts val="1000"/>
              </a:spcBef>
            </a:pPr>
            <a:r>
              <a:rPr lang="en-US" sz="2000" dirty="0"/>
              <a:t>If you don’t already have an </a:t>
            </a:r>
            <a:r>
              <a:rPr lang="en-US" sz="2000" dirty="0" err="1"/>
              <a:t>Earthdata</a:t>
            </a:r>
            <a:r>
              <a:rPr lang="en-US" sz="2000" dirty="0"/>
              <a:t> Login, you will have to register for one before ordering data</a:t>
            </a:r>
          </a:p>
          <a:p>
            <a:pPr>
              <a:spcBef>
                <a:spcPts val="1000"/>
              </a:spcBef>
            </a:pPr>
            <a:r>
              <a:rPr lang="en-US" sz="2000" dirty="0"/>
              <a:t>Once you’ve logged in, you’ll see that the interface looks slightly different. You can now save projects, view other projects you’ve saved, and look through your order history</a:t>
            </a:r>
          </a:p>
        </p:txBody>
      </p:sp>
    </p:spTree>
    <p:extLst>
      <p:ext uri="{BB962C8B-B14F-4D97-AF65-F5344CB8AC3E}">
        <p14:creationId xmlns:p14="http://schemas.microsoft.com/office/powerpoint/2010/main" val="920918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4151362" y="1130282"/>
            <a:ext cx="7790208" cy="3390732"/>
          </a:xfrm>
        </p:spPr>
      </p:pic>
      <p:sp>
        <p:nvSpPr>
          <p:cNvPr id="2" name="Title 1"/>
          <p:cNvSpPr>
            <a:spLocks noGrp="1"/>
          </p:cNvSpPr>
          <p:nvPr>
            <p:ph type="title"/>
          </p:nvPr>
        </p:nvSpPr>
        <p:spPr>
          <a:xfrm>
            <a:off x="242252" y="276992"/>
            <a:ext cx="11704320" cy="576299"/>
          </a:xfrm>
        </p:spPr>
        <p:txBody>
          <a:bodyPr/>
          <a:lstStyle/>
          <a:p>
            <a:r>
              <a:rPr lang="en-US" dirty="0"/>
              <a:t>Set Temporal Search Filter</a:t>
            </a:r>
          </a:p>
        </p:txBody>
      </p:sp>
      <p:sp>
        <p:nvSpPr>
          <p:cNvPr id="5" name="Content Placeholder 4"/>
          <p:cNvSpPr>
            <a:spLocks noGrp="1"/>
          </p:cNvSpPr>
          <p:nvPr>
            <p:ph idx="4294967295"/>
          </p:nvPr>
        </p:nvSpPr>
        <p:spPr>
          <a:xfrm>
            <a:off x="242251" y="1130283"/>
            <a:ext cx="3914113" cy="5187862"/>
          </a:xfrm>
        </p:spPr>
        <p:txBody>
          <a:bodyPr>
            <a:normAutofit/>
          </a:bodyPr>
          <a:lstStyle/>
          <a:p>
            <a:pPr marL="603478" indent="-457200">
              <a:buFont typeface="+mj-lt"/>
              <a:buAutoNum type="arabicPeriod"/>
            </a:pPr>
            <a:r>
              <a:rPr lang="en-US" sz="2400" dirty="0"/>
              <a:t>Login</a:t>
            </a:r>
          </a:p>
          <a:p>
            <a:pPr marL="603478" indent="-457200">
              <a:buFont typeface="+mj-lt"/>
              <a:buAutoNum type="arabicPeriod"/>
            </a:pPr>
            <a:r>
              <a:rPr lang="en-US" sz="2400" dirty="0"/>
              <a:t>Use the “Recurring?” option to limit the granules (files) returned to the dates between Aug 8 and Dec 14, 2015</a:t>
            </a:r>
          </a:p>
        </p:txBody>
      </p:sp>
      <p:cxnSp>
        <p:nvCxnSpPr>
          <p:cNvPr id="6" name="Straight Arrow Connector 5"/>
          <p:cNvCxnSpPr/>
          <p:nvPr/>
        </p:nvCxnSpPr>
        <p:spPr>
          <a:xfrm flipV="1">
            <a:off x="6021181" y="2330112"/>
            <a:ext cx="811633" cy="2286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flipV="1">
            <a:off x="6021181" y="3547526"/>
            <a:ext cx="0" cy="8382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5276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2099"/>
            <a:ext cx="11704320" cy="5090773"/>
          </a:xfrm>
        </p:spPr>
      </p:pic>
      <p:sp>
        <p:nvSpPr>
          <p:cNvPr id="2" name="Title 1"/>
          <p:cNvSpPr>
            <a:spLocks noGrp="1"/>
          </p:cNvSpPr>
          <p:nvPr>
            <p:ph type="title"/>
          </p:nvPr>
        </p:nvSpPr>
        <p:spPr/>
        <p:txBody>
          <a:bodyPr/>
          <a:lstStyle/>
          <a:p>
            <a:r>
              <a:rPr lang="en-US" dirty="0"/>
              <a:t>Set Temporal Search Filter</a:t>
            </a:r>
          </a:p>
        </p:txBody>
      </p:sp>
      <p:sp>
        <p:nvSpPr>
          <p:cNvPr id="4" name="Content Placeholder 3"/>
          <p:cNvSpPr>
            <a:spLocks noGrp="1"/>
          </p:cNvSpPr>
          <p:nvPr>
            <p:ph sz="quarter" idx="11"/>
          </p:nvPr>
        </p:nvSpPr>
        <p:spPr>
          <a:xfrm>
            <a:off x="242252" y="6003286"/>
            <a:ext cx="11704320" cy="314859"/>
          </a:xfrm>
        </p:spPr>
        <p:txBody>
          <a:bodyPr/>
          <a:lstStyle/>
          <a:p>
            <a:endParaRPr lang="en-US"/>
          </a:p>
        </p:txBody>
      </p:sp>
      <p:cxnSp>
        <p:nvCxnSpPr>
          <p:cNvPr id="8" name="Straight Arrow Connector 7"/>
          <p:cNvCxnSpPr/>
          <p:nvPr/>
        </p:nvCxnSpPr>
        <p:spPr>
          <a:xfrm flipV="1">
            <a:off x="3813561" y="1915886"/>
            <a:ext cx="0" cy="642257"/>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521721" y="2558143"/>
            <a:ext cx="2583680" cy="1015663"/>
          </a:xfrm>
          <a:prstGeom prst="rect">
            <a:avLst/>
          </a:prstGeom>
          <a:solidFill>
            <a:schemeClr val="bg1">
              <a:alpha val="90000"/>
            </a:schemeClr>
          </a:solidFill>
        </p:spPr>
        <p:txBody>
          <a:bodyPr wrap="square" rtlCol="0">
            <a:spAutoFit/>
          </a:bodyPr>
          <a:lstStyle/>
          <a:p>
            <a:pPr>
              <a:spcBef>
                <a:spcPts val="1000"/>
              </a:spcBef>
            </a:pPr>
            <a:r>
              <a:rPr lang="en-US" sz="2000" dirty="0"/>
              <a:t>Notice the temporal search details display</a:t>
            </a:r>
          </a:p>
        </p:txBody>
      </p:sp>
      <p:cxnSp>
        <p:nvCxnSpPr>
          <p:cNvPr id="11" name="Straight Arrow Connector 10"/>
          <p:cNvCxnSpPr/>
          <p:nvPr/>
        </p:nvCxnSpPr>
        <p:spPr>
          <a:xfrm flipH="1" flipV="1">
            <a:off x="3182190" y="4865871"/>
            <a:ext cx="928845"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111035" y="4265707"/>
            <a:ext cx="6077994" cy="1323439"/>
          </a:xfrm>
          <a:prstGeom prst="rect">
            <a:avLst/>
          </a:prstGeom>
          <a:solidFill>
            <a:schemeClr val="bg1">
              <a:alpha val="90000"/>
            </a:schemeClr>
          </a:solidFill>
        </p:spPr>
        <p:txBody>
          <a:bodyPr wrap="square" rtlCol="0">
            <a:spAutoFit/>
          </a:bodyPr>
          <a:lstStyle/>
          <a:p>
            <a:pPr marL="146278" indent="0">
              <a:buNone/>
            </a:pPr>
            <a:r>
              <a:rPr lang="en-US" sz="2000" dirty="0"/>
              <a:t>Notice the granule count has dropped from 919 to 129 granules</a:t>
            </a:r>
          </a:p>
          <a:p>
            <a:pPr marL="146278" indent="0">
              <a:buNone/>
            </a:pPr>
            <a:r>
              <a:rPr lang="en-US" sz="2000" dirty="0"/>
              <a:t>Set the spatial search filter over Paraná, using the rectangle option</a:t>
            </a:r>
          </a:p>
        </p:txBody>
      </p:sp>
    </p:spTree>
    <p:extLst>
      <p:ext uri="{BB962C8B-B14F-4D97-AF65-F5344CB8AC3E}">
        <p14:creationId xmlns:p14="http://schemas.microsoft.com/office/powerpoint/2010/main" val="1548506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 Spatial Search Filter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300"/>
            <a:ext cx="11704320" cy="5091602"/>
          </a:xfrm>
        </p:spPr>
      </p:pic>
      <p:sp>
        <p:nvSpPr>
          <p:cNvPr id="11" name="Content Placeholder 10"/>
          <p:cNvSpPr>
            <a:spLocks noGrp="1"/>
          </p:cNvSpPr>
          <p:nvPr>
            <p:ph sz="quarter" idx="11"/>
          </p:nvPr>
        </p:nvSpPr>
        <p:spPr/>
        <p:txBody>
          <a:bodyPr/>
          <a:lstStyle/>
          <a:p>
            <a:endParaRPr lang="en-US"/>
          </a:p>
        </p:txBody>
      </p:sp>
      <p:sp>
        <p:nvSpPr>
          <p:cNvPr id="6" name="TextBox 5"/>
          <p:cNvSpPr txBox="1"/>
          <p:nvPr/>
        </p:nvSpPr>
        <p:spPr>
          <a:xfrm>
            <a:off x="451848" y="2373086"/>
            <a:ext cx="4512038" cy="2682786"/>
          </a:xfrm>
          <a:prstGeom prst="rect">
            <a:avLst/>
          </a:prstGeom>
          <a:solidFill>
            <a:schemeClr val="bg1">
              <a:alpha val="90000"/>
            </a:schemeClr>
          </a:solidFill>
        </p:spPr>
        <p:txBody>
          <a:bodyPr wrap="square" rtlCol="0">
            <a:spAutoFit/>
          </a:bodyPr>
          <a:lstStyle/>
          <a:p>
            <a:pPr>
              <a:spcBef>
                <a:spcPts val="1000"/>
              </a:spcBef>
            </a:pPr>
            <a:r>
              <a:rPr lang="en-US" sz="2000" dirty="0"/>
              <a:t>With the spatial search set, the coordinates are displayed along with the details of my temporal search criteria</a:t>
            </a:r>
          </a:p>
          <a:p>
            <a:pPr>
              <a:spcBef>
                <a:spcPts val="1000"/>
              </a:spcBef>
            </a:pPr>
            <a:r>
              <a:rPr lang="en-US" sz="2000" dirty="0"/>
              <a:t>Add the current project to your collection and view it. This is optional – you don’t have to use the project feature to order data</a:t>
            </a:r>
          </a:p>
        </p:txBody>
      </p:sp>
    </p:spTree>
    <p:extLst>
      <p:ext uri="{BB962C8B-B14F-4D97-AF65-F5344CB8AC3E}">
        <p14:creationId xmlns:p14="http://schemas.microsoft.com/office/powerpoint/2010/main" val="1549942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 Spatial Search Filter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3071"/>
            <a:ext cx="11704320" cy="5091601"/>
          </a:xfrm>
        </p:spPr>
      </p:pic>
      <p:sp>
        <p:nvSpPr>
          <p:cNvPr id="6" name="TextBox 5"/>
          <p:cNvSpPr txBox="1"/>
          <p:nvPr/>
        </p:nvSpPr>
        <p:spPr>
          <a:xfrm>
            <a:off x="876391" y="2449286"/>
            <a:ext cx="4512038" cy="923330"/>
          </a:xfrm>
          <a:prstGeom prst="rect">
            <a:avLst/>
          </a:prstGeom>
          <a:solidFill>
            <a:schemeClr val="bg1">
              <a:alpha val="90000"/>
            </a:schemeClr>
          </a:solidFill>
        </p:spPr>
        <p:txBody>
          <a:bodyPr wrap="square" rtlCol="0">
            <a:spAutoFit/>
          </a:bodyPr>
          <a:lstStyle/>
          <a:p>
            <a:pPr>
              <a:spcBef>
                <a:spcPts val="1000"/>
              </a:spcBef>
            </a:pPr>
            <a:r>
              <a:rPr lang="en-US" sz="1800" dirty="0"/>
              <a:t>When you click on the text that says </a:t>
            </a:r>
            <a:r>
              <a:rPr lang="en-US" sz="1800" b="1" dirty="0"/>
              <a:t>8 Granules</a:t>
            </a:r>
            <a:r>
              <a:rPr lang="en-US" sz="1800" dirty="0"/>
              <a:t> the pane changes to a new view displaying all 8 granules</a:t>
            </a:r>
          </a:p>
        </p:txBody>
      </p:sp>
      <p:cxnSp>
        <p:nvCxnSpPr>
          <p:cNvPr id="7" name="Straight Arrow Connector 6"/>
          <p:cNvCxnSpPr/>
          <p:nvPr/>
        </p:nvCxnSpPr>
        <p:spPr>
          <a:xfrm flipV="1">
            <a:off x="10906982" y="4758452"/>
            <a:ext cx="533904" cy="488462"/>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226953" y="5082435"/>
            <a:ext cx="2680029" cy="369332"/>
          </a:xfrm>
          <a:prstGeom prst="rect">
            <a:avLst/>
          </a:prstGeom>
          <a:solidFill>
            <a:schemeClr val="bg1">
              <a:alpha val="90000"/>
            </a:schemeClr>
          </a:solidFill>
        </p:spPr>
        <p:txBody>
          <a:bodyPr wrap="square" rtlCol="0">
            <a:spAutoFit/>
          </a:bodyPr>
          <a:lstStyle/>
          <a:p>
            <a:pPr>
              <a:spcBef>
                <a:spcPts val="1000"/>
              </a:spcBef>
            </a:pPr>
            <a:r>
              <a:rPr lang="en-US" sz="1800"/>
              <a:t>View collection details</a:t>
            </a:r>
            <a:endParaRPr lang="en-US" sz="1800" dirty="0"/>
          </a:p>
        </p:txBody>
      </p:sp>
      <p:cxnSp>
        <p:nvCxnSpPr>
          <p:cNvPr id="9" name="Straight Arrow Connector 8"/>
          <p:cNvCxnSpPr/>
          <p:nvPr/>
        </p:nvCxnSpPr>
        <p:spPr>
          <a:xfrm>
            <a:off x="11566215" y="4294171"/>
            <a:ext cx="196693" cy="343143"/>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572268" y="3647840"/>
            <a:ext cx="3092293" cy="646331"/>
          </a:xfrm>
          <a:prstGeom prst="rect">
            <a:avLst/>
          </a:prstGeom>
          <a:solidFill>
            <a:schemeClr val="bg1">
              <a:alpha val="90000"/>
            </a:schemeClr>
          </a:solidFill>
        </p:spPr>
        <p:txBody>
          <a:bodyPr wrap="square" rtlCol="0">
            <a:spAutoFit/>
          </a:bodyPr>
          <a:lstStyle/>
          <a:p>
            <a:pPr>
              <a:spcBef>
                <a:spcPts val="1000"/>
              </a:spcBef>
            </a:pPr>
            <a:r>
              <a:rPr lang="en-US" sz="1800"/>
              <a:t>Remove collection from the current project</a:t>
            </a:r>
            <a:endParaRPr lang="en-US" sz="1800" dirty="0"/>
          </a:p>
        </p:txBody>
      </p:sp>
    </p:spTree>
    <p:extLst>
      <p:ext uri="{BB962C8B-B14F-4D97-AF65-F5344CB8AC3E}">
        <p14:creationId xmlns:p14="http://schemas.microsoft.com/office/powerpoint/2010/main" val="2132469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Granules Listed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3485"/>
            <a:ext cx="11704320" cy="5090773"/>
          </a:xfrm>
        </p:spPr>
      </p:pic>
      <p:sp>
        <p:nvSpPr>
          <p:cNvPr id="6" name="TextBox 5"/>
          <p:cNvSpPr txBox="1"/>
          <p:nvPr/>
        </p:nvSpPr>
        <p:spPr>
          <a:xfrm>
            <a:off x="3818736" y="1189097"/>
            <a:ext cx="6832271" cy="2682786"/>
          </a:xfrm>
          <a:prstGeom prst="rect">
            <a:avLst/>
          </a:prstGeom>
          <a:solidFill>
            <a:schemeClr val="bg1">
              <a:alpha val="90000"/>
            </a:schemeClr>
          </a:solidFill>
        </p:spPr>
        <p:txBody>
          <a:bodyPr wrap="square" rtlCol="0">
            <a:spAutoFit/>
          </a:bodyPr>
          <a:lstStyle/>
          <a:p>
            <a:pPr>
              <a:spcBef>
                <a:spcPts val="1000"/>
              </a:spcBef>
            </a:pPr>
            <a:r>
              <a:rPr lang="en-US" sz="2000" dirty="0"/>
              <a:t>Click the download icon to download individual files or the X symbol to delete a file from the list. Because there’s a large number of files we aren’t interested in, we could click on the two dates we’re interested in and do a direct download. For this example, we’ll delete all the granules we aren’t interested in</a:t>
            </a:r>
          </a:p>
          <a:p>
            <a:pPr>
              <a:spcBef>
                <a:spcPts val="1000"/>
              </a:spcBef>
            </a:pPr>
            <a:r>
              <a:rPr lang="en-US" sz="2000" dirty="0"/>
              <a:t>Notice that clicking on a granule name displays the extent of the file on the map</a:t>
            </a:r>
          </a:p>
        </p:txBody>
      </p:sp>
      <p:cxnSp>
        <p:nvCxnSpPr>
          <p:cNvPr id="11" name="Straight Arrow Connector 10"/>
          <p:cNvCxnSpPr>
            <a:stCxn id="15" idx="3"/>
          </p:cNvCxnSpPr>
          <p:nvPr/>
        </p:nvCxnSpPr>
        <p:spPr>
          <a:xfrm>
            <a:off x="3222994" y="5119959"/>
            <a:ext cx="743364"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966358" y="4655099"/>
            <a:ext cx="256462" cy="37691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4484076" y="5156804"/>
            <a:ext cx="0" cy="295642"/>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742209" y="5125042"/>
            <a:ext cx="439392"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75807" y="4935293"/>
            <a:ext cx="2447187" cy="369332"/>
          </a:xfrm>
          <a:prstGeom prst="rect">
            <a:avLst/>
          </a:prstGeom>
          <a:solidFill>
            <a:schemeClr val="bg1">
              <a:alpha val="90000"/>
            </a:schemeClr>
          </a:solidFill>
        </p:spPr>
        <p:txBody>
          <a:bodyPr wrap="square" rtlCol="0">
            <a:spAutoFit/>
          </a:bodyPr>
          <a:lstStyle/>
          <a:p>
            <a:pPr algn="ctr">
              <a:spcBef>
                <a:spcPts val="1000"/>
              </a:spcBef>
            </a:pPr>
            <a:r>
              <a:rPr lang="en-US" sz="1800"/>
              <a:t>View granule details</a:t>
            </a:r>
            <a:endParaRPr lang="en-US" sz="1800" dirty="0"/>
          </a:p>
        </p:txBody>
      </p:sp>
      <p:sp>
        <p:nvSpPr>
          <p:cNvPr id="16" name="TextBox 15"/>
          <p:cNvSpPr txBox="1"/>
          <p:nvPr/>
        </p:nvSpPr>
        <p:spPr>
          <a:xfrm>
            <a:off x="1797679" y="4008768"/>
            <a:ext cx="2338056" cy="646331"/>
          </a:xfrm>
          <a:prstGeom prst="rect">
            <a:avLst/>
          </a:prstGeom>
          <a:solidFill>
            <a:schemeClr val="bg1">
              <a:alpha val="90000"/>
            </a:schemeClr>
          </a:solidFill>
        </p:spPr>
        <p:txBody>
          <a:bodyPr wrap="square" rtlCol="0">
            <a:spAutoFit/>
          </a:bodyPr>
          <a:lstStyle/>
          <a:p>
            <a:pPr algn="ctr">
              <a:spcBef>
                <a:spcPts val="1000"/>
              </a:spcBef>
            </a:pPr>
            <a:r>
              <a:rPr lang="en-US" sz="1800" dirty="0"/>
              <a:t>Download single granule data</a:t>
            </a:r>
          </a:p>
        </p:txBody>
      </p:sp>
      <p:sp>
        <p:nvSpPr>
          <p:cNvPr id="17" name="TextBox 16"/>
          <p:cNvSpPr txBox="1"/>
          <p:nvPr/>
        </p:nvSpPr>
        <p:spPr>
          <a:xfrm>
            <a:off x="4135735" y="5460849"/>
            <a:ext cx="4208880" cy="707886"/>
          </a:xfrm>
          <a:prstGeom prst="rect">
            <a:avLst/>
          </a:prstGeom>
          <a:solidFill>
            <a:schemeClr val="bg1">
              <a:alpha val="90000"/>
            </a:schemeClr>
          </a:solidFill>
        </p:spPr>
        <p:txBody>
          <a:bodyPr wrap="square" rtlCol="0">
            <a:spAutoFit/>
          </a:bodyPr>
          <a:lstStyle/>
          <a:p>
            <a:pPr>
              <a:spcBef>
                <a:spcPts val="1000"/>
              </a:spcBef>
            </a:pPr>
            <a:r>
              <a:rPr lang="en-US" sz="2000" dirty="0"/>
              <a:t>Configure and download single granule data</a:t>
            </a:r>
          </a:p>
        </p:txBody>
      </p:sp>
      <p:sp>
        <p:nvSpPr>
          <p:cNvPr id="18" name="TextBox 17"/>
          <p:cNvSpPr txBox="1"/>
          <p:nvPr/>
        </p:nvSpPr>
        <p:spPr>
          <a:xfrm>
            <a:off x="5194139" y="4924407"/>
            <a:ext cx="2270679" cy="400110"/>
          </a:xfrm>
          <a:prstGeom prst="rect">
            <a:avLst/>
          </a:prstGeom>
          <a:solidFill>
            <a:schemeClr val="bg1">
              <a:alpha val="90000"/>
            </a:schemeClr>
          </a:solidFill>
        </p:spPr>
        <p:txBody>
          <a:bodyPr wrap="square" rtlCol="0">
            <a:spAutoFit/>
          </a:bodyPr>
          <a:lstStyle/>
          <a:p>
            <a:pPr>
              <a:spcBef>
                <a:spcPts val="1000"/>
              </a:spcBef>
            </a:pPr>
            <a:r>
              <a:rPr lang="en-US" sz="2000" dirty="0"/>
              <a:t>Remove granule</a:t>
            </a:r>
          </a:p>
        </p:txBody>
      </p:sp>
    </p:spTree>
    <p:extLst>
      <p:ext uri="{BB962C8B-B14F-4D97-AF65-F5344CB8AC3E}">
        <p14:creationId xmlns:p14="http://schemas.microsoft.com/office/powerpoint/2010/main" val="1212354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938954" y="1138053"/>
            <a:ext cx="8007618" cy="3476648"/>
          </a:xfrm>
        </p:spPr>
      </p:pic>
      <p:sp>
        <p:nvSpPr>
          <p:cNvPr id="2" name="Title 1"/>
          <p:cNvSpPr>
            <a:spLocks noGrp="1"/>
          </p:cNvSpPr>
          <p:nvPr>
            <p:ph type="title"/>
          </p:nvPr>
        </p:nvSpPr>
        <p:spPr>
          <a:xfrm>
            <a:off x="242252" y="276992"/>
            <a:ext cx="11704320" cy="576299"/>
          </a:xfrm>
        </p:spPr>
        <p:txBody>
          <a:bodyPr/>
          <a:lstStyle/>
          <a:p>
            <a:r>
              <a:rPr lang="en-US" dirty="0"/>
              <a:t>Granules Culled and Ready to Customize and Order</a:t>
            </a:r>
          </a:p>
        </p:txBody>
      </p:sp>
      <p:sp>
        <p:nvSpPr>
          <p:cNvPr id="5" name="Content Placeholder 4"/>
          <p:cNvSpPr>
            <a:spLocks noGrp="1"/>
          </p:cNvSpPr>
          <p:nvPr>
            <p:ph idx="4294967295"/>
          </p:nvPr>
        </p:nvSpPr>
        <p:spPr>
          <a:xfrm>
            <a:off x="242251" y="1130283"/>
            <a:ext cx="3914113" cy="5187862"/>
          </a:xfrm>
        </p:spPr>
        <p:txBody>
          <a:bodyPr>
            <a:normAutofit/>
          </a:bodyPr>
          <a:lstStyle/>
          <a:p>
            <a:pPr marL="603478" indent="-457200">
              <a:buFont typeface="+mj-lt"/>
              <a:buAutoNum type="arabicPeriod" startAt="3"/>
            </a:pPr>
            <a:r>
              <a:rPr lang="en-US" sz="2400" dirty="0"/>
              <a:t>Click the download icon to download individual files</a:t>
            </a:r>
          </a:p>
        </p:txBody>
      </p:sp>
      <p:cxnSp>
        <p:nvCxnSpPr>
          <p:cNvPr id="6" name="Straight Arrow Connector 5"/>
          <p:cNvCxnSpPr/>
          <p:nvPr/>
        </p:nvCxnSpPr>
        <p:spPr>
          <a:xfrm flipV="1">
            <a:off x="10370443" y="2986604"/>
            <a:ext cx="811633" cy="2286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0424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9"/>
          <p:cNvPicPr>
            <a:picLocks noGrp="1" noChangeAspect="1"/>
          </p:cNvPicPr>
          <p:nvPr>
            <p:ph idx="12"/>
          </p:nvPr>
        </p:nvPicPr>
        <p:blipFill rotWithShape="1">
          <a:blip r:embed="rId2">
            <a:extLst>
              <a:ext uri="{28A0092B-C50C-407E-A947-70E740481C1C}">
                <a14:useLocalDpi xmlns:a14="http://schemas.microsoft.com/office/drawing/2010/main"/>
              </a:ext>
            </a:extLst>
          </a:blip>
          <a:srcRect l="21051" r="20344"/>
          <a:stretch/>
        </p:blipFill>
        <p:spPr>
          <a:xfrm>
            <a:off x="6140450" y="1484609"/>
            <a:ext cx="5805488" cy="4333281"/>
          </a:xfrm>
          <a:prstGeom prst="rect">
            <a:avLst/>
          </a:prstGeom>
        </p:spPr>
      </p:pic>
      <p:sp>
        <p:nvSpPr>
          <p:cNvPr id="2" name="Title 1"/>
          <p:cNvSpPr>
            <a:spLocks noGrp="1"/>
          </p:cNvSpPr>
          <p:nvPr>
            <p:ph type="title"/>
          </p:nvPr>
        </p:nvSpPr>
        <p:spPr/>
        <p:txBody>
          <a:bodyPr/>
          <a:lstStyle/>
          <a:p>
            <a:r>
              <a:rPr lang="en-US" dirty="0"/>
              <a:t>Customizing My Download</a:t>
            </a:r>
          </a:p>
        </p:txBody>
      </p:sp>
      <p:sp>
        <p:nvSpPr>
          <p:cNvPr id="3" name="Content Placeholder 2"/>
          <p:cNvSpPr>
            <a:spLocks noGrp="1"/>
          </p:cNvSpPr>
          <p:nvPr>
            <p:ph idx="1"/>
          </p:nvPr>
        </p:nvSpPr>
        <p:spPr>
          <a:xfrm>
            <a:off x="242252" y="1130283"/>
            <a:ext cx="5806440" cy="5041917"/>
          </a:xfrm>
        </p:spPr>
        <p:txBody>
          <a:bodyPr/>
          <a:lstStyle/>
          <a:p>
            <a:pPr marL="603478" indent="-457200">
              <a:buFont typeface="+mj-lt"/>
              <a:buAutoNum type="arabicPeriod" startAt="4"/>
            </a:pPr>
            <a:r>
              <a:rPr lang="en-US" dirty="0"/>
              <a:t>Select </a:t>
            </a:r>
            <a:r>
              <a:rPr lang="en-US" b="1" dirty="0"/>
              <a:t>Customize Product</a:t>
            </a:r>
          </a:p>
          <a:p>
            <a:pPr marL="603478" indent="-457200">
              <a:buFont typeface="+mj-lt"/>
              <a:buAutoNum type="arabicPeriod" startAt="4"/>
            </a:pPr>
            <a:r>
              <a:rPr lang="en-US" dirty="0"/>
              <a:t>Set the Output file to </a:t>
            </a:r>
            <a:r>
              <a:rPr lang="en-US" b="1" dirty="0" err="1"/>
              <a:t>GeoTIFF</a:t>
            </a:r>
            <a:endParaRPr lang="en-US" b="1" dirty="0"/>
          </a:p>
          <a:p>
            <a:pPr marL="603478" indent="-457200">
              <a:buFont typeface="+mj-lt"/>
              <a:buAutoNum type="arabicPeriod" startAt="4"/>
            </a:pPr>
            <a:r>
              <a:rPr lang="en-US" dirty="0"/>
              <a:t>The </a:t>
            </a:r>
            <a:r>
              <a:rPr lang="en-US" b="1" dirty="0"/>
              <a:t>Spatial Subsetting</a:t>
            </a:r>
            <a:r>
              <a:rPr lang="en-US" dirty="0"/>
              <a:t> will populate with the coordinates used in your spatial search criteria</a:t>
            </a:r>
          </a:p>
          <a:p>
            <a:pPr marL="603478" indent="-457200">
              <a:buFont typeface="+mj-lt"/>
              <a:buAutoNum type="arabicPeriod" startAt="4"/>
            </a:pPr>
            <a:r>
              <a:rPr lang="en-US" dirty="0"/>
              <a:t>Under </a:t>
            </a:r>
            <a:r>
              <a:rPr lang="en-US" b="1" dirty="0"/>
              <a:t>Band Subsetting</a:t>
            </a:r>
            <a:r>
              <a:rPr lang="en-US" dirty="0"/>
              <a:t>, click to deselect all options</a:t>
            </a:r>
          </a:p>
          <a:p>
            <a:pPr marL="603478" indent="-457200">
              <a:buFont typeface="+mj-lt"/>
              <a:buAutoNum type="arabicPeriod" startAt="4"/>
            </a:pPr>
            <a:r>
              <a:rPr lang="en-US" dirty="0"/>
              <a:t>Choose the parameters you want</a:t>
            </a:r>
          </a:p>
        </p:txBody>
      </p:sp>
      <p:cxnSp>
        <p:nvCxnSpPr>
          <p:cNvPr id="6" name="Straight Arrow Connector 5"/>
          <p:cNvCxnSpPr/>
          <p:nvPr/>
        </p:nvCxnSpPr>
        <p:spPr>
          <a:xfrm flipH="1">
            <a:off x="8445316" y="1837857"/>
            <a:ext cx="597878" cy="27868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8574271" y="2347713"/>
            <a:ext cx="468923" cy="422031"/>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444154" y="5122985"/>
            <a:ext cx="445477" cy="433753"/>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23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Customizing My Download</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04319" cy="5093375"/>
          </a:xfrm>
        </p:spPr>
      </p:pic>
      <p:cxnSp>
        <p:nvCxnSpPr>
          <p:cNvPr id="6" name="Straight Arrow Connector 5"/>
          <p:cNvCxnSpPr/>
          <p:nvPr/>
        </p:nvCxnSpPr>
        <p:spPr>
          <a:xfrm flipV="1">
            <a:off x="4358637" y="3780312"/>
            <a:ext cx="548640" cy="670929"/>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358637" y="5466904"/>
            <a:ext cx="548640" cy="66670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878471" y="4451241"/>
            <a:ext cx="2480166" cy="1015663"/>
          </a:xfrm>
          <a:prstGeom prst="rect">
            <a:avLst/>
          </a:prstGeom>
          <a:solidFill>
            <a:schemeClr val="bg1">
              <a:alpha val="90000"/>
            </a:schemeClr>
          </a:solidFill>
          <a:effectLst>
            <a:outerShdw blurRad="50800" dist="38100" dir="2700000" algn="tl" rotWithShape="0">
              <a:prstClr val="black">
                <a:alpha val="40000"/>
              </a:prstClr>
            </a:outerShdw>
          </a:effectLst>
        </p:spPr>
        <p:txBody>
          <a:bodyPr wrap="square" rtlCol="0">
            <a:spAutoFit/>
          </a:bodyPr>
          <a:lstStyle/>
          <a:p>
            <a:pPr>
              <a:spcBef>
                <a:spcPts val="1000"/>
              </a:spcBef>
            </a:pPr>
            <a:r>
              <a:rPr lang="en-US" sz="2000" dirty="0"/>
              <a:t>Choose the parameters you want</a:t>
            </a:r>
          </a:p>
        </p:txBody>
      </p:sp>
    </p:spTree>
    <p:extLst>
      <p:ext uri="{BB962C8B-B14F-4D97-AF65-F5344CB8AC3E}">
        <p14:creationId xmlns:p14="http://schemas.microsoft.com/office/powerpoint/2010/main" val="188357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SMAP Data Products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7568311"/>
              </p:ext>
            </p:extLst>
          </p:nvPr>
        </p:nvGraphicFramePr>
        <p:xfrm>
          <a:off x="242252" y="1130283"/>
          <a:ext cx="11704320" cy="5120640"/>
        </p:xfrm>
        <a:graphic>
          <a:graphicData uri="http://schemas.openxmlformats.org/drawingml/2006/table">
            <a:tbl>
              <a:tblPr firstRow="1" bandRow="1">
                <a:tableStyleId>{74C1A8A3-306A-4EB7-A6B1-4F7E0EB9C5D6}</a:tableStyleId>
              </a:tblPr>
              <a:tblGrid>
                <a:gridCol w="2556459">
                  <a:extLst>
                    <a:ext uri="{9D8B030D-6E8A-4147-A177-3AD203B41FA5}">
                      <a16:colId xmlns:a16="http://schemas.microsoft.com/office/drawing/2014/main" val="20000"/>
                    </a:ext>
                  </a:extLst>
                </a:gridCol>
                <a:gridCol w="5145881">
                  <a:extLst>
                    <a:ext uri="{9D8B030D-6E8A-4147-A177-3AD203B41FA5}">
                      <a16:colId xmlns:a16="http://schemas.microsoft.com/office/drawing/2014/main" val="20001"/>
                    </a:ext>
                  </a:extLst>
                </a:gridCol>
                <a:gridCol w="1876302">
                  <a:extLst>
                    <a:ext uri="{9D8B030D-6E8A-4147-A177-3AD203B41FA5}">
                      <a16:colId xmlns:a16="http://schemas.microsoft.com/office/drawing/2014/main" val="20002"/>
                    </a:ext>
                  </a:extLst>
                </a:gridCol>
                <a:gridCol w="2125678">
                  <a:extLst>
                    <a:ext uri="{9D8B030D-6E8A-4147-A177-3AD203B41FA5}">
                      <a16:colId xmlns:a16="http://schemas.microsoft.com/office/drawing/2014/main" val="20003"/>
                    </a:ext>
                  </a:extLst>
                </a:gridCol>
              </a:tblGrid>
              <a:tr h="238765">
                <a:tc>
                  <a:txBody>
                    <a:bodyPr/>
                    <a:lstStyle/>
                    <a:p>
                      <a:pPr algn="ctr"/>
                      <a:r>
                        <a:rPr lang="en-US" sz="1500" dirty="0"/>
                        <a:t>Data Product</a:t>
                      </a:r>
                      <a:r>
                        <a:rPr lang="en-US" sz="1500" baseline="0" dirty="0"/>
                        <a:t> Short Name</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Grid 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Granule Extent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8765">
                <a:tc>
                  <a:txBody>
                    <a:bodyPr/>
                    <a:lstStyle/>
                    <a:p>
                      <a:pPr algn="ctr"/>
                      <a:r>
                        <a:rPr lang="en-US" sz="1500" dirty="0"/>
                        <a:t>L1A_Radar</a:t>
                      </a:r>
                      <a:r>
                        <a:rPr lang="en-US" sz="1500" dirty="0">
                          <a:solidFill>
                            <a:srgbClr val="FF0000"/>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Parsed Radar Instrument Telemetry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Half</a:t>
                      </a:r>
                      <a:r>
                        <a:rPr lang="en-US" sz="1500" baseline="0" dirty="0"/>
                        <a:t> Orbit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8765">
                <a:tc>
                  <a:txBody>
                    <a:bodyPr/>
                    <a:lstStyle/>
                    <a:p>
                      <a:pPr algn="ctr"/>
                      <a:r>
                        <a:rPr lang="en-US" sz="1500" dirty="0"/>
                        <a:t>L1A_Radiometer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Parsed Radiometer Instrument</a:t>
                      </a:r>
                      <a:r>
                        <a:rPr lang="en-US" sz="1500" baseline="0" dirty="0"/>
                        <a:t> Telemetry</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500" dirty="0"/>
                        <a:t>Half</a:t>
                      </a:r>
                      <a:r>
                        <a:rPr lang="en-US" sz="1500" baseline="0" dirty="0"/>
                        <a:t> Orbit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38765">
                <a:tc>
                  <a:txBody>
                    <a:bodyPr/>
                    <a:lstStyle/>
                    <a:p>
                      <a:pPr algn="ctr"/>
                      <a:r>
                        <a:rPr lang="en-US" sz="1500" dirty="0"/>
                        <a:t>L1B_S0_LoRes</a:t>
                      </a:r>
                      <a:r>
                        <a:rPr lang="en-US" sz="1500" dirty="0">
                          <a:solidFill>
                            <a:srgbClr val="FF0000"/>
                          </a:solidFill>
                        </a:rPr>
                        <a: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Low resolution Radar </a:t>
                      </a:r>
                      <a:r>
                        <a:rPr lang="el-GR" sz="1500" dirty="0"/>
                        <a:t>σ</a:t>
                      </a:r>
                      <a:r>
                        <a:rPr lang="en-US" sz="1500" baseline="-25000" dirty="0"/>
                        <a:t>0</a:t>
                      </a:r>
                      <a:r>
                        <a:rPr lang="en-US" sz="1500" dirty="0"/>
                        <a:t> in Time 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5x30 km (10 slices)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500" dirty="0"/>
                        <a:t>Half</a:t>
                      </a:r>
                      <a:r>
                        <a:rPr lang="en-US" sz="1500" baseline="0" dirty="0"/>
                        <a:t> Orbit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38765">
                <a:tc>
                  <a:txBody>
                    <a:bodyPr/>
                    <a:lstStyle/>
                    <a:p>
                      <a:pPr algn="ctr"/>
                      <a:r>
                        <a:rPr lang="en-US" sz="1500" dirty="0"/>
                        <a:t>L1C_S0_HiRes</a:t>
                      </a:r>
                      <a:r>
                        <a:rPr lang="en-US" sz="1500" dirty="0">
                          <a:solidFill>
                            <a:srgbClr val="FF0000"/>
                          </a:solidFill>
                        </a:rPr>
                        <a: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High Resolution Radar </a:t>
                      </a:r>
                      <a:r>
                        <a:rPr lang="el-GR" sz="1500" dirty="0"/>
                        <a:t>σ</a:t>
                      </a:r>
                      <a:r>
                        <a:rPr lang="en-US" sz="1500" baseline="-25000" dirty="0"/>
                        <a:t>0</a:t>
                      </a:r>
                      <a:r>
                        <a:rPr lang="en-US" sz="1500" baseline="0" dirty="0"/>
                        <a:t> on Swath Grid</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1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500" dirty="0"/>
                        <a:t>Half</a:t>
                      </a:r>
                      <a:r>
                        <a:rPr lang="en-US" sz="1500" baseline="0" dirty="0"/>
                        <a:t> Orbit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8765">
                <a:tc>
                  <a:txBody>
                    <a:bodyPr/>
                    <a:lstStyle/>
                    <a:p>
                      <a:pPr algn="ctr"/>
                      <a:r>
                        <a:rPr lang="en-US" sz="1500" dirty="0"/>
                        <a:t>L1B_TB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Radiometer</a:t>
                      </a:r>
                      <a:r>
                        <a:rPr lang="en-US" sz="1500" baseline="0" dirty="0"/>
                        <a:t> T</a:t>
                      </a:r>
                      <a:r>
                        <a:rPr lang="en-US" sz="1500" baseline="-25000" dirty="0"/>
                        <a:t>B</a:t>
                      </a:r>
                      <a:r>
                        <a:rPr lang="en-US" sz="1500" baseline="0" dirty="0"/>
                        <a:t> in Time Order</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39</a:t>
                      </a:r>
                      <a:r>
                        <a:rPr lang="en-US" sz="1500" baseline="0" dirty="0"/>
                        <a:t> x 47 km</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500" dirty="0"/>
                        <a:t>Half</a:t>
                      </a:r>
                      <a:r>
                        <a:rPr lang="en-US" sz="1500" baseline="0" dirty="0"/>
                        <a:t> Orbit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8765">
                <a:tc>
                  <a:txBody>
                    <a:bodyPr/>
                    <a:lstStyle/>
                    <a:p>
                      <a:pPr algn="ctr"/>
                      <a:r>
                        <a:rPr lang="en-US" sz="1500" dirty="0"/>
                        <a:t>L1C_TB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Radiometer</a:t>
                      </a:r>
                      <a:r>
                        <a:rPr lang="en-US" sz="1500" baseline="0" dirty="0"/>
                        <a:t> T</a:t>
                      </a:r>
                      <a:r>
                        <a:rPr lang="en-US" sz="1500" baseline="-25000" dirty="0"/>
                        <a:t>B</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36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500" dirty="0"/>
                        <a:t>Half</a:t>
                      </a:r>
                      <a:r>
                        <a:rPr lang="en-US" sz="1500" baseline="0" dirty="0"/>
                        <a:t> Orbit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8765">
                <a:tc>
                  <a:txBody>
                    <a:bodyPr/>
                    <a:lstStyle/>
                    <a:p>
                      <a:pPr algn="ctr"/>
                      <a:r>
                        <a:rPr lang="en-US" sz="1500" dirty="0"/>
                        <a:t>L2_SM_A</a:t>
                      </a:r>
                      <a:r>
                        <a:rPr lang="en-US" sz="1500" dirty="0">
                          <a:solidFill>
                            <a:srgbClr val="FF0000"/>
                          </a:solidFill>
                        </a:rPr>
                        <a: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Radar Soil Moisture (includes Freeze-Thaw)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3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500" dirty="0"/>
                        <a:t>Half</a:t>
                      </a:r>
                      <a:r>
                        <a:rPr lang="en-US" sz="1500" baseline="0" dirty="0"/>
                        <a:t> Orbit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8765">
                <a:tc>
                  <a:txBody>
                    <a:bodyPr/>
                    <a:lstStyle/>
                    <a:p>
                      <a:pPr algn="ctr"/>
                      <a:r>
                        <a:rPr lang="en-US" sz="1500" dirty="0"/>
                        <a:t>L2_SM_P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Radiometer Soil Moisture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36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500" dirty="0"/>
                        <a:t>Half</a:t>
                      </a:r>
                      <a:r>
                        <a:rPr lang="en-US" sz="1500" baseline="0" dirty="0"/>
                        <a:t> Orbit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38765">
                <a:tc>
                  <a:txBody>
                    <a:bodyPr/>
                    <a:lstStyle/>
                    <a:p>
                      <a:pPr algn="ctr"/>
                      <a:r>
                        <a:rPr lang="en-US" sz="1500" dirty="0"/>
                        <a:t>L2_SM_AP</a:t>
                      </a:r>
                      <a:r>
                        <a:rPr lang="en-US" sz="1500" dirty="0">
                          <a:solidFill>
                            <a:srgbClr val="FF0000"/>
                          </a:solidFill>
                        </a:rPr>
                        <a: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Active-Passive Soil Moisture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500" dirty="0"/>
                        <a:t>Half</a:t>
                      </a:r>
                      <a:r>
                        <a:rPr lang="en-US" sz="1500" baseline="0" dirty="0"/>
                        <a:t> Orbit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8765">
                <a:tc>
                  <a:txBody>
                    <a:bodyPr/>
                    <a:lstStyle/>
                    <a:p>
                      <a:pPr algn="ctr"/>
                      <a:r>
                        <a:rPr lang="en-US" sz="1500" dirty="0"/>
                        <a:t>L3_FT_A</a:t>
                      </a:r>
                      <a:r>
                        <a:rPr lang="en-US" sz="1500" dirty="0">
                          <a:solidFill>
                            <a:srgbClr val="FF0000"/>
                          </a:solidFill>
                        </a:rPr>
                        <a: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Daily Global Composite Freeze/Thaw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3</a:t>
                      </a:r>
                      <a:r>
                        <a:rPr lang="en-US" sz="1500" baseline="0" dirty="0"/>
                        <a:t> km</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North of 45°</a:t>
                      </a:r>
                      <a:r>
                        <a:rPr lang="en-US" sz="1500" baseline="0" dirty="0"/>
                        <a:t> N</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8765">
                <a:tc>
                  <a:txBody>
                    <a:bodyPr/>
                    <a:lstStyle/>
                    <a:p>
                      <a:pPr algn="ctr"/>
                      <a:r>
                        <a:rPr lang="en-US" sz="1500" dirty="0"/>
                        <a:t>L3_SM_A</a:t>
                      </a:r>
                      <a:r>
                        <a:rPr lang="en-US" sz="1500" dirty="0">
                          <a:solidFill>
                            <a:srgbClr val="FF0000"/>
                          </a:solidFill>
                        </a:rPr>
                        <a: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Daily Global Composite Radar Soil Moisture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3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Global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8765">
                <a:tc>
                  <a:txBody>
                    <a:bodyPr/>
                    <a:lstStyle/>
                    <a:p>
                      <a:pPr algn="ctr"/>
                      <a:r>
                        <a:rPr lang="en-US" sz="1500" dirty="0"/>
                        <a:t>L3_SM_P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Daily Global Composite Radiometer Soil Moisture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36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Global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38765">
                <a:tc>
                  <a:txBody>
                    <a:bodyPr/>
                    <a:lstStyle/>
                    <a:p>
                      <a:pPr algn="ctr"/>
                      <a:r>
                        <a:rPr lang="en-US" sz="1500" dirty="0"/>
                        <a:t>L3_SM_AP</a:t>
                      </a:r>
                      <a:r>
                        <a:rPr lang="en-US" sz="1500" dirty="0">
                          <a:solidFill>
                            <a:srgbClr val="FF0000"/>
                          </a:solidFill>
                        </a:rPr>
                        <a:t>*</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Daily Global Composite Active-Passive Soil Moisture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Global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38765">
                <a:tc>
                  <a:txBody>
                    <a:bodyPr/>
                    <a:lstStyle/>
                    <a:p>
                      <a:pPr algn="ctr"/>
                      <a:r>
                        <a:rPr lang="en-US" sz="1500" dirty="0"/>
                        <a:t>L4_SM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Surface &amp; Root</a:t>
                      </a:r>
                      <a:r>
                        <a:rPr lang="en-US" sz="1500" baseline="0" dirty="0"/>
                        <a:t> Zone Soil Moisture</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Global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38765">
                <a:tc>
                  <a:txBody>
                    <a:bodyPr/>
                    <a:lstStyle/>
                    <a:p>
                      <a:pPr algn="ctr"/>
                      <a:r>
                        <a:rPr lang="en-US" sz="1500" dirty="0"/>
                        <a:t>L4_C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500" dirty="0"/>
                        <a:t>Carbon Net Ecosystem</a:t>
                      </a:r>
                      <a:r>
                        <a:rPr lang="en-US" sz="1500" baseline="0" dirty="0"/>
                        <a:t> Exchange</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500" dirty="0"/>
                        <a:t>North of 45°</a:t>
                      </a:r>
                      <a:r>
                        <a:rPr lang="en-US" sz="1500" baseline="0" dirty="0"/>
                        <a:t> N</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10" name="Rectangle 9"/>
          <p:cNvSpPr/>
          <p:nvPr/>
        </p:nvSpPr>
        <p:spPr>
          <a:xfrm>
            <a:off x="1311275" y="6250923"/>
            <a:ext cx="9566274" cy="338554"/>
          </a:xfrm>
          <a:prstGeom prst="rect">
            <a:avLst/>
          </a:prstGeom>
        </p:spPr>
        <p:txBody>
          <a:bodyPr wrap="square">
            <a:spAutoFit/>
          </a:bodyPr>
          <a:lstStyle/>
          <a:p>
            <a:pPr algn="ctr"/>
            <a:r>
              <a:rPr lang="en-US" sz="1600" dirty="0"/>
              <a:t>*Only available during the 2.5 months of radar operation (mid-April – July 7, 2015)</a:t>
            </a:r>
          </a:p>
        </p:txBody>
      </p:sp>
    </p:spTree>
    <p:extLst>
      <p:ext uri="{BB962C8B-B14F-4D97-AF65-F5344CB8AC3E}">
        <p14:creationId xmlns:p14="http://schemas.microsoft.com/office/powerpoint/2010/main" val="507793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Submitting a SMAP Request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04320" cy="5105615"/>
          </a:xfrm>
        </p:spPr>
      </p:pic>
      <p:cxnSp>
        <p:nvCxnSpPr>
          <p:cNvPr id="6" name="Straight Arrow Connector 5"/>
          <p:cNvCxnSpPr/>
          <p:nvPr/>
        </p:nvCxnSpPr>
        <p:spPr>
          <a:xfrm>
            <a:off x="7945581" y="5532910"/>
            <a:ext cx="698664"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5184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a SMAP Output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42252" y="1130299"/>
            <a:ext cx="11714229" cy="5085443"/>
          </a:xfrm>
        </p:spPr>
      </p:pic>
      <p:sp>
        <p:nvSpPr>
          <p:cNvPr id="4" name="Content Placeholder 3"/>
          <p:cNvSpPr>
            <a:spLocks noGrp="1"/>
          </p:cNvSpPr>
          <p:nvPr>
            <p:ph sz="quarter" idx="11"/>
          </p:nvPr>
        </p:nvSpPr>
        <p:spPr/>
        <p:txBody>
          <a:bodyPr/>
          <a:lstStyle/>
          <a:p>
            <a:endParaRPr lang="en-US"/>
          </a:p>
        </p:txBody>
      </p:sp>
      <p:cxnSp>
        <p:nvCxnSpPr>
          <p:cNvPr id="6" name="Straight Arrow Connector 5"/>
          <p:cNvCxnSpPr/>
          <p:nvPr/>
        </p:nvCxnSpPr>
        <p:spPr>
          <a:xfrm flipH="1" flipV="1">
            <a:off x="7990115" y="3022889"/>
            <a:ext cx="283464"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6094412" y="3402316"/>
            <a:ext cx="2178570"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8272981" y="2643463"/>
            <a:ext cx="2454700" cy="1323439"/>
          </a:xfrm>
          <a:prstGeom prst="rect">
            <a:avLst/>
          </a:prstGeom>
          <a:solidFill>
            <a:schemeClr val="bg1">
              <a:alpha val="90000"/>
            </a:schemeClr>
          </a:solidFill>
        </p:spPr>
        <p:txBody>
          <a:bodyPr wrap="square" rtlCol="0">
            <a:spAutoFit/>
          </a:bodyPr>
          <a:lstStyle/>
          <a:p>
            <a:pPr>
              <a:spcBef>
                <a:spcPts val="1000"/>
              </a:spcBef>
            </a:pPr>
            <a:r>
              <a:rPr lang="en-US" sz="2000" dirty="0"/>
              <a:t>Request status – when complete, URLs are displayed</a:t>
            </a:r>
          </a:p>
        </p:txBody>
      </p:sp>
      <p:sp>
        <p:nvSpPr>
          <p:cNvPr id="10" name="TextBox 9"/>
          <p:cNvSpPr txBox="1"/>
          <p:nvPr/>
        </p:nvSpPr>
        <p:spPr>
          <a:xfrm>
            <a:off x="401476" y="2394478"/>
            <a:ext cx="2454700" cy="2246769"/>
          </a:xfrm>
          <a:prstGeom prst="rect">
            <a:avLst/>
          </a:prstGeom>
          <a:solidFill>
            <a:schemeClr val="bg1">
              <a:alpha val="90000"/>
            </a:schemeClr>
          </a:solidFill>
        </p:spPr>
        <p:txBody>
          <a:bodyPr wrap="square" rtlCol="0">
            <a:spAutoFit/>
          </a:bodyPr>
          <a:lstStyle/>
          <a:p>
            <a:pPr>
              <a:spcBef>
                <a:spcPts val="1000"/>
              </a:spcBef>
            </a:pPr>
            <a:r>
              <a:rPr lang="en-US" sz="2000" dirty="0"/>
              <a:t>You can click the html link to view request details or click the zip file to download everything at once</a:t>
            </a:r>
          </a:p>
        </p:txBody>
      </p:sp>
    </p:spTree>
    <p:extLst>
      <p:ext uri="{BB962C8B-B14F-4D97-AF65-F5344CB8AC3E}">
        <p14:creationId xmlns:p14="http://schemas.microsoft.com/office/powerpoint/2010/main" val="21382530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Retrieving my SMAP Output: </a:t>
            </a:r>
          </a:p>
        </p:txBody>
      </p:sp>
      <p:sp>
        <p:nvSpPr>
          <p:cNvPr id="3" name="Content Placeholder 2"/>
          <p:cNvSpPr>
            <a:spLocks noGrp="1"/>
          </p:cNvSpPr>
          <p:nvPr>
            <p:ph idx="1"/>
          </p:nvPr>
        </p:nvSpPr>
        <p:spPr/>
        <p:txBody>
          <a:bodyPr/>
          <a:lstStyle/>
          <a:p>
            <a:pPr marL="146278" indent="0">
              <a:buNone/>
            </a:pPr>
            <a:r>
              <a:rPr lang="en-US" dirty="0"/>
              <a:t>When you choose to reformat output to GeoTIFF, you will receive one </a:t>
            </a:r>
            <a:r>
              <a:rPr lang="en-US" dirty="0" err="1"/>
              <a:t>tif</a:t>
            </a:r>
            <a:r>
              <a:rPr lang="en-US" dirty="0"/>
              <a:t> per band selected for each granule in your request</a:t>
            </a:r>
          </a:p>
          <a:p>
            <a:pPr marL="603478" indent="-457200">
              <a:buFont typeface="+mj-lt"/>
              <a:buAutoNum type="arabicPeriod" startAt="9"/>
            </a:pPr>
            <a:r>
              <a:rPr lang="en-US" dirty="0"/>
              <a:t>Download the soil moisture </a:t>
            </a:r>
            <a:r>
              <a:rPr lang="en-US" dirty="0" err="1"/>
              <a:t>tif</a:t>
            </a:r>
            <a:r>
              <a:rPr lang="en-US" dirty="0"/>
              <a:t> images</a:t>
            </a:r>
          </a:p>
        </p:txBody>
      </p:sp>
      <p:pic>
        <p:nvPicPr>
          <p:cNvPr id="11" name="Content Placeholder 8"/>
          <p:cNvPicPr>
            <a:picLocks noGrp="1" noChangeAspect="1"/>
          </p:cNvPicPr>
          <p:nvPr>
            <p:ph idx="12"/>
          </p:nvPr>
        </p:nvPicPr>
        <p:blipFill rotWithShape="1">
          <a:blip r:embed="rId3">
            <a:extLst>
              <a:ext uri="{28A0092B-C50C-407E-A947-70E740481C1C}">
                <a14:useLocalDpi xmlns:a14="http://schemas.microsoft.com/office/drawing/2010/main" val="0"/>
              </a:ext>
            </a:extLst>
          </a:blip>
          <a:stretch/>
        </p:blipFill>
        <p:spPr>
          <a:xfrm>
            <a:off x="6140450" y="1142236"/>
            <a:ext cx="5805488" cy="5018027"/>
          </a:xfrm>
        </p:spPr>
      </p:pic>
    </p:spTree>
    <p:extLst>
      <p:ext uri="{BB962C8B-B14F-4D97-AF65-F5344CB8AC3E}">
        <p14:creationId xmlns:p14="http://schemas.microsoft.com/office/powerpoint/2010/main" val="6349056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SMAP Data Analysis</a:t>
            </a:r>
            <a:endParaRPr lang="en-US" dirty="0"/>
          </a:p>
        </p:txBody>
      </p:sp>
    </p:spTree>
    <p:extLst>
      <p:ext uri="{BB962C8B-B14F-4D97-AF65-F5344CB8AC3E}">
        <p14:creationId xmlns:p14="http://schemas.microsoft.com/office/powerpoint/2010/main" val="1495583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Extracting SMAP Soil Moisture</a:t>
            </a:r>
            <a:endParaRPr lang="en-US" dirty="0"/>
          </a:p>
        </p:txBody>
      </p:sp>
      <p:sp>
        <p:nvSpPr>
          <p:cNvPr id="3" name="Content Placeholder 2"/>
          <p:cNvSpPr>
            <a:spLocks noGrp="1"/>
          </p:cNvSpPr>
          <p:nvPr>
            <p:ph idx="1"/>
          </p:nvPr>
        </p:nvSpPr>
        <p:spPr/>
        <p:txBody>
          <a:bodyPr/>
          <a:lstStyle/>
          <a:p>
            <a:pPr marL="603478" indent="-457200">
              <a:buFont typeface="+mj-lt"/>
              <a:buAutoNum type="arabicPeriod"/>
            </a:pPr>
            <a:r>
              <a:rPr lang="en-US" dirty="0"/>
              <a:t>Go to the U.S. Flood and Drought Monitor tool from Princeton University:</a:t>
            </a:r>
          </a:p>
          <a:p>
            <a:pPr lvl="1"/>
            <a:r>
              <a:rPr lang="en-US" dirty="0">
                <a:hlinkClick r:id="rId3"/>
              </a:rPr>
              <a:t>http://stream.princeton.edu/LAFDM/WEBPAGE/interface.php?locale=en</a:t>
            </a:r>
            <a:r>
              <a:rPr lang="en-US" dirty="0"/>
              <a:t> </a:t>
            </a:r>
          </a:p>
          <a:p>
            <a:pPr lvl="1"/>
            <a:r>
              <a:rPr lang="en-US" dirty="0"/>
              <a:t>This is the most direct way to extract SMAP soil moisture values </a:t>
            </a:r>
          </a:p>
          <a:p>
            <a:endParaRPr lang="en-US" dirty="0"/>
          </a:p>
        </p:txBody>
      </p:sp>
      <p:pic>
        <p:nvPicPr>
          <p:cNvPr id="14" name="Content Placeholder 13"/>
          <p:cNvPicPr>
            <a:picLocks noGrp="1" noChangeAspect="1"/>
          </p:cNvPicPr>
          <p:nvPr>
            <p:ph idx="12"/>
          </p:nvPr>
        </p:nvPicPr>
        <p:blipFill>
          <a:blip r:embed="rId4">
            <a:extLst>
              <a:ext uri="{28A0092B-C50C-407E-A947-70E740481C1C}">
                <a14:useLocalDpi xmlns:a14="http://schemas.microsoft.com/office/drawing/2010/main" val="0"/>
              </a:ext>
            </a:extLst>
          </a:blip>
          <a:stretch>
            <a:fillRect/>
          </a:stretch>
        </p:blipFill>
        <p:spPr>
          <a:xfrm>
            <a:off x="6140450" y="1207128"/>
            <a:ext cx="5805488" cy="4888243"/>
          </a:xfrm>
        </p:spPr>
      </p:pic>
    </p:spTree>
    <p:extLst>
      <p:ext uri="{BB962C8B-B14F-4D97-AF65-F5344CB8AC3E}">
        <p14:creationId xmlns:p14="http://schemas.microsoft.com/office/powerpoint/2010/main" val="1056286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21631"/>
          <a:stretch/>
        </p:blipFill>
        <p:spPr>
          <a:xfrm>
            <a:off x="6094412" y="1646595"/>
            <a:ext cx="5852160" cy="3979138"/>
          </a:xfrm>
          <a:prstGeom prst="rect">
            <a:avLst/>
          </a:prstGeom>
        </p:spPr>
      </p:pic>
      <p:sp>
        <p:nvSpPr>
          <p:cNvPr id="2" name="Title 1"/>
          <p:cNvSpPr>
            <a:spLocks noGrp="1"/>
          </p:cNvSpPr>
          <p:nvPr>
            <p:ph type="title"/>
          </p:nvPr>
        </p:nvSpPr>
        <p:spPr/>
        <p:txBody>
          <a:bodyPr/>
          <a:lstStyle/>
          <a:p>
            <a:r>
              <a:rPr lang="en-US" dirty="0"/>
              <a:t>Specifying Parameters</a:t>
            </a:r>
          </a:p>
        </p:txBody>
      </p:sp>
      <p:sp>
        <p:nvSpPr>
          <p:cNvPr id="3" name="Content Placeholder 2"/>
          <p:cNvSpPr>
            <a:spLocks noGrp="1"/>
          </p:cNvSpPr>
          <p:nvPr>
            <p:ph idx="1"/>
          </p:nvPr>
        </p:nvSpPr>
        <p:spPr>
          <a:xfrm>
            <a:off x="242252" y="1130283"/>
            <a:ext cx="5852160" cy="5041917"/>
          </a:xfrm>
        </p:spPr>
        <p:txBody>
          <a:bodyPr/>
          <a:lstStyle/>
          <a:p>
            <a:pPr marL="603478" indent="-457200">
              <a:buFont typeface="+mj-lt"/>
              <a:buAutoNum type="arabicPeriod" startAt="2"/>
            </a:pPr>
            <a:r>
              <a:rPr lang="en-US" dirty="0"/>
              <a:t>In the upper-right window, select </a:t>
            </a:r>
            <a:r>
              <a:rPr lang="en-US" b="1" dirty="0"/>
              <a:t>Spatial Data</a:t>
            </a:r>
            <a:endParaRPr lang="en-US" dirty="0"/>
          </a:p>
          <a:p>
            <a:pPr marL="603478" indent="-457200">
              <a:buFont typeface="+mj-lt"/>
              <a:buAutoNum type="arabicPeriod" startAt="2"/>
            </a:pPr>
            <a:r>
              <a:rPr lang="en-US" dirty="0"/>
              <a:t>Under </a:t>
            </a:r>
            <a:r>
              <a:rPr lang="en-US" b="1" dirty="0"/>
              <a:t>Time Interval</a:t>
            </a:r>
            <a:r>
              <a:rPr lang="en-US" dirty="0"/>
              <a:t>, select </a:t>
            </a:r>
            <a:r>
              <a:rPr lang="en-US" b="1" dirty="0"/>
              <a:t>monthly</a:t>
            </a:r>
            <a:r>
              <a:rPr lang="en-US" dirty="0"/>
              <a:t>. Specify </a:t>
            </a:r>
            <a:r>
              <a:rPr lang="en-US" b="1" dirty="0"/>
              <a:t>Jan. 2016</a:t>
            </a:r>
            <a:endParaRPr lang="en-US" dirty="0"/>
          </a:p>
          <a:p>
            <a:pPr marL="603478" indent="-457200">
              <a:buFont typeface="+mj-lt"/>
              <a:buAutoNum type="arabicPeriod" startAt="2"/>
            </a:pPr>
            <a:r>
              <a:rPr lang="en-US" dirty="0"/>
              <a:t>Draw a box over the watershed</a:t>
            </a:r>
          </a:p>
          <a:p>
            <a:pPr marL="603478" indent="-457200">
              <a:buFont typeface="+mj-lt"/>
              <a:buAutoNum type="arabicPeriod" startAt="2"/>
            </a:pPr>
            <a:r>
              <a:rPr lang="en-US" dirty="0"/>
              <a:t>Under </a:t>
            </a:r>
            <a:r>
              <a:rPr lang="en-US" b="1" dirty="0"/>
              <a:t>Hydrology</a:t>
            </a:r>
            <a:r>
              <a:rPr lang="en-US" dirty="0"/>
              <a:t>, select </a:t>
            </a:r>
            <a:r>
              <a:rPr lang="en-US" b="1" dirty="0"/>
              <a:t>SMAP soil moisture</a:t>
            </a:r>
            <a:r>
              <a:rPr lang="en-US" dirty="0"/>
              <a:t> &gt; </a:t>
            </a:r>
            <a:r>
              <a:rPr lang="en-US" b="1" dirty="0"/>
              <a:t>Level 3-1day composite</a:t>
            </a:r>
            <a:endParaRPr lang="en-US" dirty="0"/>
          </a:p>
          <a:p>
            <a:pPr marL="603478" indent="-457200">
              <a:buFont typeface="+mj-lt"/>
              <a:buAutoNum type="arabicPeriod" startAt="2"/>
            </a:pPr>
            <a:r>
              <a:rPr lang="en-US" dirty="0"/>
              <a:t>For </a:t>
            </a:r>
            <a:r>
              <a:rPr lang="en-US" b="1" dirty="0"/>
              <a:t>File Format</a:t>
            </a:r>
            <a:r>
              <a:rPr lang="en-US" dirty="0"/>
              <a:t>, select </a:t>
            </a:r>
            <a:r>
              <a:rPr lang="en-US" b="1" dirty="0"/>
              <a:t>arc </a:t>
            </a:r>
            <a:r>
              <a:rPr lang="en-US" b="1" dirty="0" err="1"/>
              <a:t>ascii</a:t>
            </a:r>
            <a:endParaRPr lang="en-US" dirty="0"/>
          </a:p>
          <a:p>
            <a:pPr marL="603478" indent="-457200">
              <a:buFont typeface="+mj-lt"/>
              <a:buAutoNum type="arabicPeriod" startAt="2"/>
            </a:pPr>
            <a:r>
              <a:rPr lang="en-US" dirty="0"/>
              <a:t>Specify your email and click </a:t>
            </a:r>
            <a:r>
              <a:rPr lang="en-US" b="1" dirty="0"/>
              <a:t>Submit Data Request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6837" y="1130283"/>
            <a:ext cx="1959735" cy="5041917"/>
          </a:xfrm>
          <a:prstGeom prst="rect">
            <a:avLst/>
          </a:prstGeom>
        </p:spPr>
      </p:pic>
    </p:spTree>
    <p:extLst>
      <p:ext uri="{BB962C8B-B14F-4D97-AF65-F5344CB8AC3E}">
        <p14:creationId xmlns:p14="http://schemas.microsoft.com/office/powerpoint/2010/main" val="1212144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Opening the File</a:t>
            </a:r>
          </a:p>
        </p:txBody>
      </p:sp>
      <p:sp>
        <p:nvSpPr>
          <p:cNvPr id="3" name="Content Placeholder 2"/>
          <p:cNvSpPr>
            <a:spLocks noGrp="1"/>
          </p:cNvSpPr>
          <p:nvPr>
            <p:ph idx="1"/>
          </p:nvPr>
        </p:nvSpPr>
        <p:spPr/>
        <p:txBody>
          <a:bodyPr/>
          <a:lstStyle/>
          <a:p>
            <a:pPr marL="603478" indent="-457200">
              <a:buFont typeface="+mj-lt"/>
              <a:buAutoNum type="arabicPeriod" startAt="8"/>
            </a:pPr>
            <a:r>
              <a:rPr lang="en-US" dirty="0"/>
              <a:t>Open the text file with Excel</a:t>
            </a:r>
          </a:p>
          <a:p>
            <a:pPr marL="859465" lvl="1" indent="-457200"/>
            <a:r>
              <a:rPr lang="en-US" dirty="0"/>
              <a:t>The results contain the average soil moisture for the month of Jan. 2016 for the pixels within the rectangle specified</a:t>
            </a:r>
          </a:p>
          <a:p>
            <a:pPr marL="603478" indent="-457200">
              <a:buFont typeface="+mj-lt"/>
              <a:buAutoNum type="arabicPeriod" startAt="8"/>
            </a:pPr>
            <a:r>
              <a:rPr lang="en-US" dirty="0"/>
              <a:t>Repeat the same extraction for Jan 2017, Feb 2016, and Feb 2017</a:t>
            </a:r>
          </a:p>
        </p:txBody>
      </p:sp>
    </p:spTree>
    <p:extLst>
      <p:ext uri="{BB962C8B-B14F-4D97-AF65-F5344CB8AC3E}">
        <p14:creationId xmlns:p14="http://schemas.microsoft.com/office/powerpoint/2010/main" val="969203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SMAP Data Product Summary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22131650"/>
              </p:ext>
            </p:extLst>
          </p:nvPr>
        </p:nvGraphicFramePr>
        <p:xfrm>
          <a:off x="660082" y="1591948"/>
          <a:ext cx="10868660" cy="4693920"/>
        </p:xfrm>
        <a:graphic>
          <a:graphicData uri="http://schemas.openxmlformats.org/drawingml/2006/table">
            <a:tbl>
              <a:tblPr firstRow="1" bandRow="1">
                <a:tableStyleId>{74C1A8A3-306A-4EB7-A6B1-4F7E0EB9C5D6}</a:tableStyleId>
              </a:tblPr>
              <a:tblGrid>
                <a:gridCol w="2112125">
                  <a:extLst>
                    <a:ext uri="{9D8B030D-6E8A-4147-A177-3AD203B41FA5}">
                      <a16:colId xmlns:a16="http://schemas.microsoft.com/office/drawing/2014/main" val="20000"/>
                    </a:ext>
                  </a:extLst>
                </a:gridCol>
                <a:gridCol w="4459605">
                  <a:extLst>
                    <a:ext uri="{9D8B030D-6E8A-4147-A177-3AD203B41FA5}">
                      <a16:colId xmlns:a16="http://schemas.microsoft.com/office/drawing/2014/main" val="20001"/>
                    </a:ext>
                  </a:extLst>
                </a:gridCol>
                <a:gridCol w="1717993">
                  <a:extLst>
                    <a:ext uri="{9D8B030D-6E8A-4147-A177-3AD203B41FA5}">
                      <a16:colId xmlns:a16="http://schemas.microsoft.com/office/drawing/2014/main" val="20002"/>
                    </a:ext>
                  </a:extLst>
                </a:gridCol>
                <a:gridCol w="2578937">
                  <a:extLst>
                    <a:ext uri="{9D8B030D-6E8A-4147-A177-3AD203B41FA5}">
                      <a16:colId xmlns:a16="http://schemas.microsoft.com/office/drawing/2014/main" val="20003"/>
                    </a:ext>
                  </a:extLst>
                </a:gridCol>
              </a:tblGrid>
              <a:tr h="284616">
                <a:tc>
                  <a:txBody>
                    <a:bodyPr/>
                    <a:lstStyle/>
                    <a:p>
                      <a:pPr algn="ctr"/>
                      <a:r>
                        <a:rPr lang="en-US" sz="1600" dirty="0"/>
                        <a:t>Data Product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Grid Resolution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Algorithm</a:t>
                      </a:r>
                      <a:r>
                        <a:rPr lang="en-US" sz="1600" baseline="0" dirty="0"/>
                        <a:t> Source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84616">
                <a:tc>
                  <a:txBody>
                    <a:bodyPr/>
                    <a:lstStyle/>
                    <a:p>
                      <a:pPr algn="ctr"/>
                      <a:r>
                        <a:rPr lang="en-US" sz="1600" dirty="0"/>
                        <a:t>L1A_Radiometer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Radiometer Data in Time-Order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84616">
                <a:tc>
                  <a:txBody>
                    <a:bodyPr/>
                    <a:lstStyle/>
                    <a:p>
                      <a:pPr algn="ctr"/>
                      <a:r>
                        <a:rPr lang="en-US" sz="1600" dirty="0"/>
                        <a:t>L1B_TB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Radiometer T</a:t>
                      </a:r>
                      <a:r>
                        <a:rPr lang="en-US" sz="1600" baseline="-25000" dirty="0"/>
                        <a:t>B</a:t>
                      </a:r>
                      <a:r>
                        <a:rPr lang="en-US" sz="1600" baseline="0" dirty="0"/>
                        <a:t> in Time Order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39</a:t>
                      </a:r>
                      <a:r>
                        <a:rPr lang="en-US" sz="1600" baseline="0" dirty="0"/>
                        <a:t> x 47 km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84616">
                <a:tc>
                  <a:txBody>
                    <a:bodyPr/>
                    <a:lstStyle/>
                    <a:p>
                      <a:pPr algn="ctr"/>
                      <a:r>
                        <a:rPr lang="en-US" sz="1600" dirty="0"/>
                        <a:t>L1C_TB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600" dirty="0"/>
                        <a:t>Radiometer T</a:t>
                      </a:r>
                      <a:r>
                        <a:rPr lang="en-US" sz="1600" baseline="-25000" dirty="0"/>
                        <a:t>B</a:t>
                      </a:r>
                      <a:r>
                        <a:rPr lang="en-US" sz="1600" baseline="0" dirty="0"/>
                        <a:t> in Half-Orbits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36</a:t>
                      </a:r>
                      <a:r>
                        <a:rPr lang="en-US" sz="1600" baseline="0" dirty="0"/>
                        <a:t> km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84616">
                <a:tc>
                  <a:txBody>
                    <a:bodyPr/>
                    <a:lstStyle/>
                    <a:p>
                      <a:pPr algn="ctr"/>
                      <a:r>
                        <a:rPr lang="en-US" sz="1600" dirty="0"/>
                        <a:t>L1C_TB_E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609493" rtl="0" eaLnBrk="1" fontAlgn="auto" latinLnBrk="0" hangingPunct="1">
                        <a:lnSpc>
                          <a:spcPct val="100000"/>
                        </a:lnSpc>
                        <a:spcBef>
                          <a:spcPts val="0"/>
                        </a:spcBef>
                        <a:spcAft>
                          <a:spcPts val="0"/>
                        </a:spcAft>
                        <a:buClrTx/>
                        <a:buSzTx/>
                        <a:buFontTx/>
                        <a:buNone/>
                        <a:tabLst/>
                        <a:defRPr/>
                      </a:pPr>
                      <a:r>
                        <a:rPr lang="en-US" sz="1600" dirty="0"/>
                        <a:t>Radiometer T</a:t>
                      </a:r>
                      <a:r>
                        <a:rPr lang="en-US" sz="1600" baseline="-25000" dirty="0"/>
                        <a:t>B</a:t>
                      </a:r>
                      <a:r>
                        <a:rPr lang="en-US" sz="1600" baseline="0" dirty="0"/>
                        <a:t> in Half-Orbits, Enhanced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84616">
                <a:tc>
                  <a:txBody>
                    <a:bodyPr/>
                    <a:lstStyle/>
                    <a:p>
                      <a:pPr algn="ctr"/>
                      <a:r>
                        <a:rPr lang="en-US" sz="1600" dirty="0"/>
                        <a:t>L2_SM_P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Soil Moisture (Radiometer)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36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84616">
                <a:tc>
                  <a:txBody>
                    <a:bodyPr/>
                    <a:lstStyle/>
                    <a:p>
                      <a:pPr algn="ctr"/>
                      <a:r>
                        <a:rPr lang="en-US" sz="1600" dirty="0"/>
                        <a:t>L2_SM_P_E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Soil Moisture (Radiometer)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9</a:t>
                      </a:r>
                      <a:r>
                        <a:rPr lang="en-US" sz="1600" baseline="0" dirty="0"/>
                        <a:t> km</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84616">
                <a:tc>
                  <a:txBody>
                    <a:bodyPr/>
                    <a:lstStyle/>
                    <a:p>
                      <a:pPr algn="ctr"/>
                      <a:r>
                        <a:rPr lang="en-US" sz="1600" dirty="0"/>
                        <a:t>L2_SM_SP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Soil Moisture (Sentinel</a:t>
                      </a:r>
                      <a:r>
                        <a:rPr lang="en-US" sz="1600" baseline="0" dirty="0"/>
                        <a:t> Radar + Radiometer)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84616">
                <a:tc>
                  <a:txBody>
                    <a:bodyPr/>
                    <a:lstStyle/>
                    <a:p>
                      <a:pPr algn="ctr"/>
                      <a:r>
                        <a:rPr lang="en-US" sz="1600" dirty="0"/>
                        <a:t>L3_FT_P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Soil Moisture (Radiometer)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36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84616">
                <a:tc>
                  <a:txBody>
                    <a:bodyPr/>
                    <a:lstStyle/>
                    <a:p>
                      <a:pPr algn="ctr"/>
                      <a:r>
                        <a:rPr lang="en-US" sz="1600" dirty="0"/>
                        <a:t>L3_SM_P_E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Soil Moisture (Radiometer</a:t>
                      </a:r>
                      <a:r>
                        <a:rPr lang="en-US" sz="1600" baseline="0" dirty="0"/>
                        <a:t>, Enhanced)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84616">
                <a:tc>
                  <a:txBody>
                    <a:bodyPr/>
                    <a:lstStyle/>
                    <a:p>
                      <a:pPr algn="ctr"/>
                      <a:r>
                        <a:rPr lang="en-US" sz="1600" dirty="0"/>
                        <a:t>L3_SM_P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Soil</a:t>
                      </a:r>
                      <a:r>
                        <a:rPr lang="en-US" sz="1600" baseline="0" dirty="0"/>
                        <a:t> Moisture (Radiometer)</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36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84616">
                <a:tc>
                  <a:txBody>
                    <a:bodyPr/>
                    <a:lstStyle/>
                    <a:p>
                      <a:pPr algn="ctr"/>
                      <a:r>
                        <a:rPr lang="en-US" sz="1600" dirty="0"/>
                        <a:t>L3_SM_P_E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Soil Moisture</a:t>
                      </a:r>
                      <a:r>
                        <a:rPr lang="en-US" sz="1600" baseline="0" dirty="0"/>
                        <a:t> (Radiometer, Enhanced)</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84616">
                <a:tc>
                  <a:txBody>
                    <a:bodyPr/>
                    <a:lstStyle/>
                    <a:p>
                      <a:pPr algn="ctr"/>
                      <a:r>
                        <a:rPr lang="en-US" sz="1600" dirty="0"/>
                        <a:t>L4_SM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Soil Moisture (Surface</a:t>
                      </a:r>
                      <a:r>
                        <a:rPr lang="en-US" sz="1600" baseline="0" dirty="0"/>
                        <a:t> &amp; Root Zone)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84616">
                <a:tc>
                  <a:txBody>
                    <a:bodyPr/>
                    <a:lstStyle/>
                    <a:p>
                      <a:pPr algn="ctr"/>
                      <a:r>
                        <a:rPr lang="en-US" sz="1600" dirty="0"/>
                        <a:t>L4_C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Carbon Net Ecosystem Exchange</a:t>
                      </a:r>
                      <a:r>
                        <a:rPr lang="en-US" sz="1600" baseline="0" dirty="0"/>
                        <a:t> (NEE)</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9 km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Mission 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4" name="TextBox 3"/>
          <p:cNvSpPr txBox="1"/>
          <p:nvPr/>
        </p:nvSpPr>
        <p:spPr>
          <a:xfrm>
            <a:off x="3749860" y="1130283"/>
            <a:ext cx="4689104" cy="461665"/>
          </a:xfrm>
          <a:prstGeom prst="rect">
            <a:avLst/>
          </a:prstGeom>
          <a:noFill/>
        </p:spPr>
        <p:txBody>
          <a:bodyPr wrap="none" rtlCol="0">
            <a:spAutoFit/>
          </a:bodyPr>
          <a:lstStyle/>
          <a:p>
            <a:r>
              <a:rPr lang="en-US" dirty="0"/>
              <a:t>Updated SMAP Data Products</a:t>
            </a:r>
          </a:p>
        </p:txBody>
      </p:sp>
    </p:spTree>
    <p:extLst>
      <p:ext uri="{BB962C8B-B14F-4D97-AF65-F5344CB8AC3E}">
        <p14:creationId xmlns:p14="http://schemas.microsoft.com/office/powerpoint/2010/main" val="138660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SMAP Product Configuration</a:t>
            </a:r>
          </a:p>
        </p:txBody>
      </p:sp>
      <p:sp>
        <p:nvSpPr>
          <p:cNvPr id="6" name="Content Placeholder 5"/>
          <p:cNvSpPr>
            <a:spLocks noGrp="1"/>
          </p:cNvSpPr>
          <p:nvPr>
            <p:ph idx="1"/>
          </p:nvPr>
        </p:nvSpPr>
        <p:spPr>
          <a:xfrm>
            <a:off x="242252" y="1130283"/>
            <a:ext cx="5806440" cy="5187862"/>
          </a:xfrm>
        </p:spPr>
        <p:txBody>
          <a:bodyPr>
            <a:noAutofit/>
          </a:bodyPr>
          <a:lstStyle/>
          <a:p>
            <a:r>
              <a:rPr lang="en-US" b="1" dirty="0"/>
              <a:t>All products are in HDF5 format</a:t>
            </a:r>
          </a:p>
          <a:p>
            <a:pPr lvl="1"/>
            <a:r>
              <a:rPr lang="en-US" dirty="0"/>
              <a:t>Each SMAP HDF5 file contains the primary data parameters (e.g., soil moisture, freeze/thaw, sensor data) and all data used in the production of those parameters</a:t>
            </a:r>
          </a:p>
          <a:p>
            <a:pPr lvl="1"/>
            <a:r>
              <a:rPr lang="en-US" dirty="0"/>
              <a:t>Files also include metadata, geolocation information, quality flags, etc.</a:t>
            </a:r>
          </a:p>
          <a:p>
            <a:r>
              <a:rPr lang="en-US" b="1" dirty="0"/>
              <a:t>Projection: EASE-Grid 2.0</a:t>
            </a:r>
          </a:p>
          <a:p>
            <a:pPr lvl="1"/>
            <a:r>
              <a:rPr lang="en-US" dirty="0"/>
              <a:t>Equal-area projection</a:t>
            </a:r>
          </a:p>
          <a:p>
            <a:pPr lvl="1"/>
            <a:r>
              <a:rPr lang="en-US" dirty="0"/>
              <a:t>Level 2, 3, 4, and radiometer L1C are in this projection</a:t>
            </a:r>
          </a:p>
        </p:txBody>
      </p:sp>
      <p:sp>
        <p:nvSpPr>
          <p:cNvPr id="9" name="Content Placeholder 8"/>
          <p:cNvSpPr>
            <a:spLocks noGrp="1"/>
          </p:cNvSpPr>
          <p:nvPr>
            <p:ph idx="12"/>
          </p:nvPr>
        </p:nvSpPr>
        <p:spPr>
          <a:xfrm>
            <a:off x="6140132" y="1130282"/>
            <a:ext cx="5806440" cy="5187863"/>
          </a:xfrm>
        </p:spPr>
        <p:txBody>
          <a:bodyPr>
            <a:normAutofit/>
          </a:bodyPr>
          <a:lstStyle/>
          <a:p>
            <a:r>
              <a:rPr lang="en-US" b="1" dirty="0"/>
              <a:t>Values</a:t>
            </a:r>
          </a:p>
          <a:p>
            <a:pPr lvl="1"/>
            <a:r>
              <a:rPr lang="en-US" dirty="0"/>
              <a:t>Radiometer data (brightness temperature) is in Kelvin</a:t>
            </a:r>
          </a:p>
          <a:p>
            <a:pPr lvl="1"/>
            <a:r>
              <a:rPr lang="en-US" dirty="0"/>
              <a:t>Radar data is in sigma naught</a:t>
            </a:r>
          </a:p>
          <a:p>
            <a:pPr lvl="1"/>
            <a:r>
              <a:rPr lang="en-US" dirty="0"/>
              <a:t>Soil moisture is a volumetric measurement expressed as cm3/cm3</a:t>
            </a:r>
          </a:p>
          <a:p>
            <a:pPr lvl="1"/>
            <a:r>
              <a:rPr lang="en-US" dirty="0"/>
              <a:t>Freeze/thaw is a binary measurement, either frozen or thawed</a:t>
            </a:r>
          </a:p>
          <a:p>
            <a:pPr lvl="1"/>
            <a:r>
              <a:rPr lang="en-US" dirty="0"/>
              <a:t>Net ecosystem exchange is in grams of carbon/square meter per day</a:t>
            </a:r>
          </a:p>
        </p:txBody>
      </p:sp>
    </p:spTree>
    <p:extLst>
      <p:ext uri="{BB962C8B-B14F-4D97-AF65-F5344CB8AC3E}">
        <p14:creationId xmlns:p14="http://schemas.microsoft.com/office/powerpoint/2010/main" val="1261362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Discover, Download, </a:t>
            </a:r>
            <a:br>
              <a:rPr lang="en-US" dirty="0"/>
            </a:br>
            <a:r>
              <a:rPr lang="en-US" dirty="0"/>
              <a:t>and Visualize SMAP Data</a:t>
            </a:r>
          </a:p>
        </p:txBody>
      </p:sp>
    </p:spTree>
    <p:extLst>
      <p:ext uri="{BB962C8B-B14F-4D97-AF65-F5344CB8AC3E}">
        <p14:creationId xmlns:p14="http://schemas.microsoft.com/office/powerpoint/2010/main" val="19153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Sites to Discover, Download, and Visualize SMAP Data</a:t>
            </a:r>
          </a:p>
        </p:txBody>
      </p:sp>
      <p:sp>
        <p:nvSpPr>
          <p:cNvPr id="5" name="Content Placeholder 4"/>
          <p:cNvSpPr>
            <a:spLocks noGrp="1"/>
          </p:cNvSpPr>
          <p:nvPr>
            <p:ph idx="1"/>
          </p:nvPr>
        </p:nvSpPr>
        <p:spPr>
          <a:xfrm>
            <a:off x="242252" y="1130283"/>
            <a:ext cx="3840480" cy="5041917"/>
          </a:xfrm>
        </p:spPr>
        <p:txBody>
          <a:bodyPr/>
          <a:lstStyle/>
          <a:p>
            <a:pPr marL="146278" indent="0" algn="ctr">
              <a:buNone/>
            </a:pPr>
            <a:r>
              <a:rPr lang="en-US" dirty="0"/>
              <a:t>NSIDC: Data Search, Documentation, &amp; Access</a:t>
            </a:r>
          </a:p>
          <a:p>
            <a:pPr marL="146278" indent="0" algn="ctr">
              <a:buNone/>
            </a:pPr>
            <a:r>
              <a:rPr lang="en-US" dirty="0">
                <a:hlinkClick r:id="rId2"/>
              </a:rPr>
              <a:t>http://nsidc.org/data/</a:t>
            </a:r>
            <a:br>
              <a:rPr lang="en-US" dirty="0">
                <a:hlinkClick r:id="rId2"/>
              </a:rPr>
            </a:br>
            <a:r>
              <a:rPr lang="en-US" dirty="0">
                <a:hlinkClick r:id="rId2"/>
              </a:rPr>
              <a:t>search/</a:t>
            </a:r>
            <a:r>
              <a:rPr lang="en-US" dirty="0"/>
              <a:t> </a:t>
            </a:r>
          </a:p>
        </p:txBody>
      </p:sp>
      <p:sp>
        <p:nvSpPr>
          <p:cNvPr id="6" name="Content Placeholder 5"/>
          <p:cNvSpPr>
            <a:spLocks noGrp="1"/>
          </p:cNvSpPr>
          <p:nvPr>
            <p:ph idx="10"/>
          </p:nvPr>
        </p:nvSpPr>
        <p:spPr>
          <a:xfrm>
            <a:off x="4174172" y="1130282"/>
            <a:ext cx="3840480" cy="5041917"/>
          </a:xfrm>
        </p:spPr>
        <p:txBody>
          <a:bodyPr/>
          <a:lstStyle/>
          <a:p>
            <a:pPr marL="146278" indent="0" algn="ctr">
              <a:buNone/>
            </a:pPr>
            <a:r>
              <a:rPr lang="en-US" dirty="0"/>
              <a:t>Worldview: </a:t>
            </a:r>
            <a:br>
              <a:rPr lang="en-US" dirty="0"/>
            </a:br>
            <a:r>
              <a:rPr lang="en-US" dirty="0"/>
              <a:t>Data Visualization and Download</a:t>
            </a:r>
          </a:p>
          <a:p>
            <a:pPr marL="146278" indent="0" algn="ctr">
              <a:buNone/>
            </a:pPr>
            <a:r>
              <a:rPr lang="en-US" dirty="0">
                <a:hlinkClick r:id="rId3"/>
              </a:rPr>
              <a:t>http://worldview.</a:t>
            </a:r>
            <a:br>
              <a:rPr lang="en-US" dirty="0">
                <a:hlinkClick r:id="rId3"/>
              </a:rPr>
            </a:br>
            <a:r>
              <a:rPr lang="en-US" dirty="0">
                <a:hlinkClick r:id="rId3"/>
              </a:rPr>
              <a:t>earthdata.nasa.gov/</a:t>
            </a:r>
            <a:r>
              <a:rPr lang="en-US" dirty="0"/>
              <a:t> </a:t>
            </a:r>
          </a:p>
        </p:txBody>
      </p:sp>
      <p:sp>
        <p:nvSpPr>
          <p:cNvPr id="7" name="Content Placeholder 6"/>
          <p:cNvSpPr>
            <a:spLocks noGrp="1"/>
          </p:cNvSpPr>
          <p:nvPr>
            <p:ph idx="11"/>
          </p:nvPr>
        </p:nvSpPr>
        <p:spPr>
          <a:xfrm>
            <a:off x="8106092" y="1130282"/>
            <a:ext cx="3840480" cy="5041917"/>
          </a:xfrm>
        </p:spPr>
        <p:txBody>
          <a:bodyPr/>
          <a:lstStyle/>
          <a:p>
            <a:pPr marL="146278" indent="0" algn="ctr">
              <a:buNone/>
            </a:pPr>
            <a:r>
              <a:rPr lang="en-US" dirty="0" err="1"/>
              <a:t>Earthdata</a:t>
            </a:r>
            <a:r>
              <a:rPr lang="en-US" dirty="0"/>
              <a:t>:</a:t>
            </a:r>
            <a:br>
              <a:rPr lang="en-US" dirty="0"/>
            </a:br>
            <a:r>
              <a:rPr lang="en-US" dirty="0"/>
              <a:t>Data Access &amp; Output Customization</a:t>
            </a:r>
          </a:p>
          <a:p>
            <a:pPr marL="146278" indent="0" algn="ctr">
              <a:buNone/>
            </a:pPr>
            <a:r>
              <a:rPr lang="en-US" dirty="0">
                <a:hlinkClick r:id="rId4"/>
              </a:rPr>
              <a:t>http://search.earthdata.nasa.gov/</a:t>
            </a:r>
            <a:r>
              <a:rPr lang="en-US" dirty="0"/>
              <a:t> </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252" y="3472348"/>
            <a:ext cx="3840480" cy="247254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6548" y="3473953"/>
            <a:ext cx="3833862" cy="243918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6092" y="3472348"/>
            <a:ext cx="3841139" cy="2440787"/>
          </a:xfrm>
          <a:prstGeom prst="rect">
            <a:avLst/>
          </a:prstGeom>
        </p:spPr>
      </p:pic>
    </p:spTree>
    <p:extLst>
      <p:ext uri="{BB962C8B-B14F-4D97-AF65-F5344CB8AC3E}">
        <p14:creationId xmlns:p14="http://schemas.microsoft.com/office/powerpoint/2010/main" val="544225883"/>
      </p:ext>
    </p:extLst>
  </p:cSld>
  <p:clrMapOvr>
    <a:masterClrMapping/>
  </p:clrMapOvr>
</p:sld>
</file>

<file path=ppt/theme/theme1.xml><?xml version="1.0" encoding="utf-8"?>
<a:theme xmlns:a="http://schemas.openxmlformats.org/drawingml/2006/main" name="ARSET">
  <a:themeElements>
    <a:clrScheme name="CBP">
      <a:dk1>
        <a:srgbClr val="000000"/>
      </a:dk1>
      <a:lt1>
        <a:srgbClr val="FFFFFF"/>
      </a:lt1>
      <a:dk2>
        <a:srgbClr val="44546A"/>
      </a:dk2>
      <a:lt2>
        <a:srgbClr val="E7E6E6"/>
      </a:lt2>
      <a:accent1>
        <a:srgbClr val="3E4168"/>
      </a:accent1>
      <a:accent2>
        <a:srgbClr val="964034"/>
      </a:accent2>
      <a:accent3>
        <a:srgbClr val="9298A8"/>
      </a:accent3>
      <a:accent4>
        <a:srgbClr val="E97845"/>
      </a:accent4>
      <a:accent5>
        <a:srgbClr val="379CC3"/>
      </a:accent5>
      <a:accent6>
        <a:srgbClr val="2E8651"/>
      </a:accent6>
      <a:hlink>
        <a:srgbClr val="379CC3"/>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RSET" id="{BA05CCD1-3523-0D48-9ADD-9603D9C9F698}" vid="{84C97764-3CC0-DE47-A4EB-C4D0B64616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ARSET</Template>
  <TotalTime>13014</TotalTime>
  <Words>3346</Words>
  <Application>Microsoft Office PowerPoint</Application>
  <PresentationFormat>Custom</PresentationFormat>
  <Paragraphs>410</Paragraphs>
  <Slides>56</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Century Gothic</vt:lpstr>
      <vt:lpstr>ARSET</vt:lpstr>
      <vt:lpstr>SMAP Data Access and Analysis</vt:lpstr>
      <vt:lpstr>Objectives</vt:lpstr>
      <vt:lpstr>Outline</vt:lpstr>
      <vt:lpstr>SMAP Data Products</vt:lpstr>
      <vt:lpstr>SMAP Data Products</vt:lpstr>
      <vt:lpstr>SMAP Data Product Summary</vt:lpstr>
      <vt:lpstr>SMAP Product Configuration</vt:lpstr>
      <vt:lpstr>Discover, Download,  and Visualize SMAP Data</vt:lpstr>
      <vt:lpstr>Sites to Discover, Download, and Visualize SMAP Data</vt:lpstr>
      <vt:lpstr>National Snow &amp; Ice Data Center (NSIDC)</vt:lpstr>
      <vt:lpstr>Worldview</vt:lpstr>
      <vt:lpstr>Tools</vt:lpstr>
      <vt:lpstr>Tools That Work with SMAP HDF5-Formatted Data</vt:lpstr>
      <vt:lpstr>Tools That Work with SMAP HDF5-Formatted Data</vt:lpstr>
      <vt:lpstr>Download SMAP Data</vt:lpstr>
      <vt:lpstr>Discovering SMAP Data at NSIDC</vt:lpstr>
      <vt:lpstr>Discovering SMAP Data at NSIDC</vt:lpstr>
      <vt:lpstr>Discovering SMAP Data at NSIDC</vt:lpstr>
      <vt:lpstr>Discovering SMAP Data at NSIDC</vt:lpstr>
      <vt:lpstr>Discovering SMAP Data at NSIDC</vt:lpstr>
      <vt:lpstr>Discovering SMAP Data at NSIDC</vt:lpstr>
      <vt:lpstr>Exploring SMAP Data in NASA’s Worldview</vt:lpstr>
      <vt:lpstr>Visualizing and accessing SMAP Data from Worldview</vt:lpstr>
      <vt:lpstr>Exploring the Worldview Interface Further</vt:lpstr>
      <vt:lpstr>Exploring the Worldview Interface Further</vt:lpstr>
      <vt:lpstr>Exploring the Worldview Interface Further</vt:lpstr>
      <vt:lpstr>Exploring Layer Options</vt:lpstr>
      <vt:lpstr>SMAP Layer options:</vt:lpstr>
      <vt:lpstr>Adding an Overlay: Coastlines / Borders / Roads</vt:lpstr>
      <vt:lpstr>Accessing SMAP Data with NASA’s Earthdata Search</vt:lpstr>
      <vt:lpstr>A Quick Comparison of Soil Moisture Across Time…</vt:lpstr>
      <vt:lpstr>A Quick Comparison of Soil Moisture Across Time…</vt:lpstr>
      <vt:lpstr>A Quick Comparison of Soil Moisture Across Time…</vt:lpstr>
      <vt:lpstr>Downloading from Worldview: </vt:lpstr>
      <vt:lpstr>Downloading from Worldview: </vt:lpstr>
      <vt:lpstr>Downloading from Worldview: </vt:lpstr>
      <vt:lpstr>Downloading from Worldview</vt:lpstr>
      <vt:lpstr>Search &amp; Access SMAP Data from Earthdata Search</vt:lpstr>
      <vt:lpstr>Search &amp; Access SMAP Data from Earthdata Search</vt:lpstr>
      <vt:lpstr>Search &amp; Access SMAP Data from Earthdata Search</vt:lpstr>
      <vt:lpstr>Search &amp; Access SMAP Data from Earthdata Search</vt:lpstr>
      <vt:lpstr>Set Temporal Search Filter</vt:lpstr>
      <vt:lpstr>Set Temporal Search Filter</vt:lpstr>
      <vt:lpstr>Set Spatial Search Filter</vt:lpstr>
      <vt:lpstr>Set Spatial Search Filter</vt:lpstr>
      <vt:lpstr>Granules Listed</vt:lpstr>
      <vt:lpstr>Granules Culled and Ready to Customize and Order</vt:lpstr>
      <vt:lpstr>Customizing My Download</vt:lpstr>
      <vt:lpstr>Customizing My Download</vt:lpstr>
      <vt:lpstr>Submitting a SMAP Request</vt:lpstr>
      <vt:lpstr>Retrieving a SMAP Output</vt:lpstr>
      <vt:lpstr>Retrieving my SMAP Output: </vt:lpstr>
      <vt:lpstr>SMAP Data Analysis</vt:lpstr>
      <vt:lpstr>Extracting SMAP Soil Moisture</vt:lpstr>
      <vt:lpstr>Specifying Parameters</vt:lpstr>
      <vt:lpstr>Opening the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ARSET Slides</dc:title>
  <dc:creator>Elizabeth Hook</dc:creator>
  <cp:lastModifiedBy>Oddo, Perry C (GSFC-617.0)[SCIENCE SYSTEMS AND APPLICATIONS INC]</cp:lastModifiedBy>
  <cp:revision>539</cp:revision>
  <dcterms:created xsi:type="dcterms:W3CDTF">2016-01-25T16:50:10Z</dcterms:created>
  <dcterms:modified xsi:type="dcterms:W3CDTF">2022-10-26T19:26:33Z</dcterms:modified>
</cp:coreProperties>
</file>